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CD7E40-12AF-431F-B91D-7306A42C9378}" v="362" dt="2022-08-15T14:22:17.846"/>
    <p1510:client id="{127E0D02-5521-4531-B95F-E71E7A741A28}" v="586" dt="2022-08-15T10:06:58.802"/>
    <p1510:client id="{34713F8F-FAC2-4EBE-B1DB-9124134564DB}" v="214" dt="2022-08-14T11:56:16.295"/>
    <p1510:client id="{4F09F0DB-BA55-4436-9CAE-D9085503D375}" v="571" dt="2022-08-14T10:52:00.040"/>
    <p1510:client id="{6BDFB312-4F98-4607-8487-16B824D9DF69}" v="113" dt="2022-08-16T12:08:54.126"/>
    <p1510:client id="{DE9554C3-1F93-4E33-968E-BEB8792E065A}" v="83" dt="2022-08-15T07:31:57.3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67" d="100"/>
          <a:sy n="67" d="100"/>
        </p:scale>
        <p:origin x="452"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8/27/2022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8/27/2022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8/27/2022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8/27/2022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xoplanetarchive.ipac.caltech.edu/cgi-bin/TblView/nph-tblView?app=ExoTbls&amp;config=koi"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7200" dirty="0">
                <a:solidFill>
                  <a:schemeClr val="bg1"/>
                </a:solidFill>
                <a:latin typeface="Cambria"/>
                <a:ea typeface="Cambria"/>
                <a:cs typeface="Calibri Light"/>
              </a:rPr>
              <a:t>Exoplanets hunting</a:t>
            </a:r>
            <a:endParaRPr lang="en-US" sz="7200" dirty="0">
              <a:solidFill>
                <a:schemeClr val="bg1"/>
              </a:solidFill>
              <a:latin typeface="Cambria"/>
              <a:ea typeface="Cambria"/>
            </a:endParaRPr>
          </a:p>
        </p:txBody>
      </p:sp>
      <p:sp>
        <p:nvSpPr>
          <p:cNvPr id="3" name="Subtitle 2"/>
          <p:cNvSpPr>
            <a:spLocks noGrp="1"/>
          </p:cNvSpPr>
          <p:nvPr>
            <p:ph type="subTitle" idx="1"/>
          </p:nvPr>
        </p:nvSpPr>
        <p:spPr/>
        <p:txBody>
          <a:bodyPr vert="horz" lIns="91440" tIns="45720" rIns="91440" bIns="45720" rtlCol="0" anchor="t">
            <a:normAutofit/>
          </a:bodyPr>
          <a:lstStyle/>
          <a:p>
            <a:r>
              <a:rPr lang="en-US" sz="4000" dirty="0">
                <a:solidFill>
                  <a:schemeClr val="bg1"/>
                </a:solidFill>
                <a:latin typeface="Cambria"/>
                <a:ea typeface="Cambria"/>
                <a:cs typeface="Calibri"/>
              </a:rPr>
              <a:t>By Sneha KK</a:t>
            </a:r>
            <a:endParaRPr lang="en-US" sz="4000" dirty="0">
              <a:solidFill>
                <a:schemeClr val="bg1"/>
              </a:solidFill>
              <a:latin typeface="Cambria"/>
              <a:ea typeface="Cambria"/>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BF359-A784-B542-BD40-5BB26A67D793}"/>
              </a:ext>
            </a:extLst>
          </p:cNvPr>
          <p:cNvSpPr>
            <a:spLocks noGrp="1"/>
          </p:cNvSpPr>
          <p:nvPr>
            <p:ph type="title"/>
          </p:nvPr>
        </p:nvSpPr>
        <p:spPr/>
        <p:txBody>
          <a:bodyPr/>
          <a:lstStyle/>
          <a:p>
            <a:r>
              <a:rPr lang="en-US" dirty="0">
                <a:solidFill>
                  <a:schemeClr val="bg1"/>
                </a:solidFill>
                <a:cs typeface="Calibri Light"/>
              </a:rPr>
              <a:t>Data Wrangling</a:t>
            </a:r>
            <a:endParaRPr lang="en-US" dirty="0">
              <a:cs typeface="Calibri Light"/>
            </a:endParaRPr>
          </a:p>
        </p:txBody>
      </p:sp>
      <p:sp>
        <p:nvSpPr>
          <p:cNvPr id="3" name="Content Placeholder 2">
            <a:extLst>
              <a:ext uri="{FF2B5EF4-FFF2-40B4-BE49-F238E27FC236}">
                <a16:creationId xmlns:a16="http://schemas.microsoft.com/office/drawing/2014/main" id="{8B5DE7ED-06D3-CB50-ED3B-6D21F4D2A9CB}"/>
              </a:ext>
            </a:extLst>
          </p:cNvPr>
          <p:cNvSpPr>
            <a:spLocks noGrp="1"/>
          </p:cNvSpPr>
          <p:nvPr>
            <p:ph idx="1"/>
          </p:nvPr>
        </p:nvSpPr>
        <p:spPr/>
        <p:txBody>
          <a:bodyPr vert="horz" lIns="91440" tIns="45720" rIns="91440" bIns="45720" rtlCol="0" anchor="t">
            <a:normAutofit/>
          </a:bodyPr>
          <a:lstStyle/>
          <a:p>
            <a:r>
              <a:rPr lang="en-US" dirty="0">
                <a:solidFill>
                  <a:schemeClr val="bg1"/>
                </a:solidFill>
                <a:cs typeface="Calibri"/>
              </a:rPr>
              <a:t>Assigning numerical values to categorical values for effective modelling.</a:t>
            </a:r>
          </a:p>
          <a:p>
            <a:r>
              <a:rPr lang="en-US" dirty="0">
                <a:solidFill>
                  <a:schemeClr val="bg1"/>
                </a:solidFill>
                <a:cs typeface="Calibri"/>
              </a:rPr>
              <a:t>Dropping nan values and infinity values</a:t>
            </a:r>
          </a:p>
          <a:p>
            <a:r>
              <a:rPr lang="en-US" dirty="0">
                <a:solidFill>
                  <a:schemeClr val="bg1"/>
                </a:solidFill>
                <a:cs typeface="Calibri"/>
              </a:rPr>
              <a:t>Dropping unnecessary columns like </a:t>
            </a:r>
            <a:r>
              <a:rPr lang="en-US" dirty="0">
                <a:ea typeface="+mn-lt"/>
                <a:cs typeface="+mn-lt"/>
              </a:rPr>
              <a:t> </a:t>
            </a:r>
            <a:r>
              <a:rPr lang="en-US" dirty="0">
                <a:solidFill>
                  <a:schemeClr val="bg1"/>
                </a:solidFill>
                <a:ea typeface="+mn-lt"/>
                <a:cs typeface="+mn-lt"/>
              </a:rPr>
              <a:t>id columns and the score column ( as we are trying to predict the predisposition, koi score does not make sense for the test rows) ,duplicate columns and the error columns ( sufficient to consider the approximates)</a:t>
            </a:r>
            <a:endParaRPr lang="en-US" dirty="0">
              <a:solidFill>
                <a:schemeClr val="bg1"/>
              </a:solidFill>
              <a:cs typeface="Calibri"/>
            </a:endParaRPr>
          </a:p>
        </p:txBody>
      </p:sp>
    </p:spTree>
    <p:extLst>
      <p:ext uri="{BB962C8B-B14F-4D97-AF65-F5344CB8AC3E}">
        <p14:creationId xmlns:p14="http://schemas.microsoft.com/office/powerpoint/2010/main" val="2706035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98721-E5AC-0E5C-022E-83CC218696A1}"/>
              </a:ext>
            </a:extLst>
          </p:cNvPr>
          <p:cNvSpPr>
            <a:spLocks noGrp="1"/>
          </p:cNvSpPr>
          <p:nvPr>
            <p:ph type="title"/>
          </p:nvPr>
        </p:nvSpPr>
        <p:spPr/>
        <p:txBody>
          <a:bodyPr/>
          <a:lstStyle/>
          <a:p>
            <a:r>
              <a:rPr lang="en-US" dirty="0">
                <a:solidFill>
                  <a:schemeClr val="bg1"/>
                </a:solidFill>
                <a:cs typeface="Calibri Light"/>
              </a:rPr>
              <a:t>Data Analysis</a:t>
            </a:r>
          </a:p>
        </p:txBody>
      </p:sp>
      <p:sp>
        <p:nvSpPr>
          <p:cNvPr id="3" name="Content Placeholder 2">
            <a:extLst>
              <a:ext uri="{FF2B5EF4-FFF2-40B4-BE49-F238E27FC236}">
                <a16:creationId xmlns:a16="http://schemas.microsoft.com/office/drawing/2014/main" id="{158A83E9-4EB9-8630-771B-B40FCC10CD2A}"/>
              </a:ext>
            </a:extLst>
          </p:cNvPr>
          <p:cNvSpPr>
            <a:spLocks noGrp="1"/>
          </p:cNvSpPr>
          <p:nvPr>
            <p:ph idx="1"/>
          </p:nvPr>
        </p:nvSpPr>
        <p:spPr>
          <a:xfrm>
            <a:off x="838200" y="1825625"/>
            <a:ext cx="3390900" cy="4351338"/>
          </a:xfrm>
        </p:spPr>
        <p:txBody>
          <a:bodyPr vert="horz" lIns="91440" tIns="45720" rIns="91440" bIns="45720" rtlCol="0" anchor="t">
            <a:normAutofit/>
          </a:bodyPr>
          <a:lstStyle/>
          <a:p>
            <a:pPr marL="0" indent="0">
              <a:buNone/>
            </a:pPr>
            <a:r>
              <a:rPr lang="en-US" dirty="0">
                <a:solidFill>
                  <a:schemeClr val="bg1"/>
                </a:solidFill>
                <a:ea typeface="+mn-lt"/>
                <a:cs typeface="+mn-lt"/>
              </a:rPr>
              <a:t>There are almost equal candidates and non- candidates and among the candidates, almost two thirds are confirmed exoplanets( 2652 out of 4029 )</a:t>
            </a:r>
            <a:endParaRPr lang="en-US">
              <a:solidFill>
                <a:schemeClr val="bg1"/>
              </a:solidFill>
            </a:endParaRPr>
          </a:p>
          <a:p>
            <a:endParaRPr lang="en-US" dirty="0">
              <a:cs typeface="Calibri"/>
            </a:endParaRPr>
          </a:p>
        </p:txBody>
      </p:sp>
      <p:pic>
        <p:nvPicPr>
          <p:cNvPr id="4" name="Picture 4" descr="Chart, bar chart&#10;&#10;Description automatically generated">
            <a:extLst>
              <a:ext uri="{FF2B5EF4-FFF2-40B4-BE49-F238E27FC236}">
                <a16:creationId xmlns:a16="http://schemas.microsoft.com/office/drawing/2014/main" id="{B71D6DD4-A2DF-E5A7-6AE4-13F7A4E9161E}"/>
              </a:ext>
            </a:extLst>
          </p:cNvPr>
          <p:cNvPicPr>
            <a:picLocks noChangeAspect="1"/>
          </p:cNvPicPr>
          <p:nvPr/>
        </p:nvPicPr>
        <p:blipFill>
          <a:blip r:embed="rId3"/>
          <a:stretch>
            <a:fillRect/>
          </a:stretch>
        </p:blipFill>
        <p:spPr>
          <a:xfrm>
            <a:off x="4826000" y="767673"/>
            <a:ext cx="6413500" cy="1880954"/>
          </a:xfrm>
          <a:prstGeom prst="rect">
            <a:avLst/>
          </a:prstGeom>
        </p:spPr>
      </p:pic>
      <p:pic>
        <p:nvPicPr>
          <p:cNvPr id="5" name="Picture 5" descr="Chart, treemap chart&#10;&#10;Description automatically generated">
            <a:extLst>
              <a:ext uri="{FF2B5EF4-FFF2-40B4-BE49-F238E27FC236}">
                <a16:creationId xmlns:a16="http://schemas.microsoft.com/office/drawing/2014/main" id="{A26DCCB4-266A-A3D3-9978-86427D48E0FD}"/>
              </a:ext>
            </a:extLst>
          </p:cNvPr>
          <p:cNvPicPr>
            <a:picLocks noChangeAspect="1"/>
          </p:cNvPicPr>
          <p:nvPr/>
        </p:nvPicPr>
        <p:blipFill>
          <a:blip r:embed="rId4"/>
          <a:stretch>
            <a:fillRect/>
          </a:stretch>
        </p:blipFill>
        <p:spPr>
          <a:xfrm>
            <a:off x="4838700" y="3523573"/>
            <a:ext cx="6299200" cy="1868254"/>
          </a:xfrm>
          <a:prstGeom prst="rect">
            <a:avLst/>
          </a:prstGeom>
        </p:spPr>
      </p:pic>
    </p:spTree>
    <p:extLst>
      <p:ext uri="{BB962C8B-B14F-4D97-AF65-F5344CB8AC3E}">
        <p14:creationId xmlns:p14="http://schemas.microsoft.com/office/powerpoint/2010/main" val="2921564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1ABA0-E8EF-28F4-331C-86BCDA051454}"/>
              </a:ext>
            </a:extLst>
          </p:cNvPr>
          <p:cNvSpPr>
            <a:spLocks noGrp="1"/>
          </p:cNvSpPr>
          <p:nvPr>
            <p:ph type="title"/>
          </p:nvPr>
        </p:nvSpPr>
        <p:spPr>
          <a:xfrm>
            <a:off x="394648" y="387871"/>
            <a:ext cx="10515600" cy="1325563"/>
          </a:xfrm>
        </p:spPr>
        <p:txBody>
          <a:bodyPr/>
          <a:lstStyle/>
          <a:p>
            <a:r>
              <a:rPr lang="en-US" dirty="0">
                <a:solidFill>
                  <a:schemeClr val="bg1"/>
                </a:solidFill>
                <a:cs typeface="Calibri Light"/>
              </a:rPr>
              <a:t>Orbital period</a:t>
            </a:r>
            <a:endParaRPr lang="en-US" dirty="0">
              <a:cs typeface="Calibri Light"/>
            </a:endParaRPr>
          </a:p>
        </p:txBody>
      </p:sp>
      <p:sp>
        <p:nvSpPr>
          <p:cNvPr id="3" name="Content Placeholder 2">
            <a:extLst>
              <a:ext uri="{FF2B5EF4-FFF2-40B4-BE49-F238E27FC236}">
                <a16:creationId xmlns:a16="http://schemas.microsoft.com/office/drawing/2014/main" id="{731A8313-91C7-A454-C585-915B41D85D85}"/>
              </a:ext>
            </a:extLst>
          </p:cNvPr>
          <p:cNvSpPr>
            <a:spLocks noGrp="1"/>
          </p:cNvSpPr>
          <p:nvPr>
            <p:ph idx="1"/>
          </p:nvPr>
        </p:nvSpPr>
        <p:spPr>
          <a:xfrm>
            <a:off x="838200" y="1825625"/>
            <a:ext cx="2429302" cy="4351338"/>
          </a:xfrm>
        </p:spPr>
        <p:txBody>
          <a:bodyPr vert="horz" lIns="91440" tIns="45720" rIns="91440" bIns="45720" rtlCol="0" anchor="t">
            <a:normAutofit/>
          </a:bodyPr>
          <a:lstStyle/>
          <a:p>
            <a:pPr marL="0" indent="0">
              <a:buNone/>
            </a:pPr>
            <a:r>
              <a:rPr lang="en-US" sz="2400" dirty="0">
                <a:solidFill>
                  <a:schemeClr val="bg1"/>
                </a:solidFill>
                <a:cs typeface="Calibri"/>
              </a:rPr>
              <a:t>Most exoplanets have an orbital period of less than 100 days, higher orbital periods usually indicate that the KOI is not an exoplanet.</a:t>
            </a:r>
            <a:endParaRPr lang="en-US" sz="2400" dirty="0">
              <a:solidFill>
                <a:schemeClr val="bg1"/>
              </a:solidFill>
            </a:endParaRPr>
          </a:p>
          <a:p>
            <a:endParaRPr lang="en-US" dirty="0">
              <a:solidFill>
                <a:schemeClr val="bg1"/>
              </a:solidFill>
              <a:cs typeface="Calibri"/>
            </a:endParaRPr>
          </a:p>
          <a:p>
            <a:endParaRPr lang="en-US" dirty="0">
              <a:solidFill>
                <a:schemeClr val="bg1"/>
              </a:solidFill>
              <a:cs typeface="Calibri"/>
            </a:endParaRPr>
          </a:p>
        </p:txBody>
      </p:sp>
      <p:pic>
        <p:nvPicPr>
          <p:cNvPr id="4" name="Picture 4" descr="A picture containing chart&#10;&#10;Description automatically generated">
            <a:extLst>
              <a:ext uri="{FF2B5EF4-FFF2-40B4-BE49-F238E27FC236}">
                <a16:creationId xmlns:a16="http://schemas.microsoft.com/office/drawing/2014/main" id="{18DDDC46-65DD-8B53-AB7E-5EF2226A3006}"/>
              </a:ext>
            </a:extLst>
          </p:cNvPr>
          <p:cNvPicPr>
            <a:picLocks noChangeAspect="1"/>
          </p:cNvPicPr>
          <p:nvPr/>
        </p:nvPicPr>
        <p:blipFill>
          <a:blip r:embed="rId3"/>
          <a:stretch>
            <a:fillRect/>
          </a:stretch>
        </p:blipFill>
        <p:spPr>
          <a:xfrm>
            <a:off x="3838432" y="3284378"/>
            <a:ext cx="7970102" cy="2340198"/>
          </a:xfrm>
          <a:prstGeom prst="rect">
            <a:avLst/>
          </a:prstGeom>
        </p:spPr>
      </p:pic>
      <p:pic>
        <p:nvPicPr>
          <p:cNvPr id="5" name="Picture 5">
            <a:extLst>
              <a:ext uri="{FF2B5EF4-FFF2-40B4-BE49-F238E27FC236}">
                <a16:creationId xmlns:a16="http://schemas.microsoft.com/office/drawing/2014/main" id="{F8CF0863-0DCC-C7AA-125B-CCB0BC5A16C5}"/>
              </a:ext>
            </a:extLst>
          </p:cNvPr>
          <p:cNvPicPr>
            <a:picLocks noChangeAspect="1"/>
          </p:cNvPicPr>
          <p:nvPr/>
        </p:nvPicPr>
        <p:blipFill>
          <a:blip r:embed="rId4"/>
          <a:stretch>
            <a:fillRect/>
          </a:stretch>
        </p:blipFill>
        <p:spPr>
          <a:xfrm>
            <a:off x="3837296" y="631405"/>
            <a:ext cx="7963467" cy="2353845"/>
          </a:xfrm>
          <a:prstGeom prst="rect">
            <a:avLst/>
          </a:prstGeom>
        </p:spPr>
      </p:pic>
    </p:spTree>
    <p:extLst>
      <p:ext uri="{BB962C8B-B14F-4D97-AF65-F5344CB8AC3E}">
        <p14:creationId xmlns:p14="http://schemas.microsoft.com/office/powerpoint/2010/main" val="212714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2228-E986-5A84-8519-5C15A93FF6CB}"/>
              </a:ext>
            </a:extLst>
          </p:cNvPr>
          <p:cNvSpPr>
            <a:spLocks noGrp="1"/>
          </p:cNvSpPr>
          <p:nvPr>
            <p:ph type="title"/>
          </p:nvPr>
        </p:nvSpPr>
        <p:spPr>
          <a:xfrm>
            <a:off x="519752" y="80796"/>
            <a:ext cx="10515600" cy="1325563"/>
          </a:xfrm>
        </p:spPr>
        <p:txBody>
          <a:bodyPr/>
          <a:lstStyle/>
          <a:p>
            <a:r>
              <a:rPr lang="en-US" dirty="0">
                <a:solidFill>
                  <a:schemeClr val="bg1"/>
                </a:solidFill>
                <a:cs typeface="Calibri Light"/>
              </a:rPr>
              <a:t>Transit Epoch</a:t>
            </a:r>
            <a:endParaRPr lang="en-US" dirty="0">
              <a:cs typeface="Calibri Light"/>
            </a:endParaRPr>
          </a:p>
        </p:txBody>
      </p:sp>
      <p:sp>
        <p:nvSpPr>
          <p:cNvPr id="3" name="Content Placeholder 2">
            <a:extLst>
              <a:ext uri="{FF2B5EF4-FFF2-40B4-BE49-F238E27FC236}">
                <a16:creationId xmlns:a16="http://schemas.microsoft.com/office/drawing/2014/main" id="{42A94464-FE70-9B87-8CC3-557546C08B80}"/>
              </a:ext>
            </a:extLst>
          </p:cNvPr>
          <p:cNvSpPr>
            <a:spLocks noGrp="1"/>
          </p:cNvSpPr>
          <p:nvPr>
            <p:ph idx="1"/>
          </p:nvPr>
        </p:nvSpPr>
        <p:spPr>
          <a:xfrm>
            <a:off x="838200" y="1825625"/>
            <a:ext cx="2156347" cy="4351338"/>
          </a:xfrm>
        </p:spPr>
        <p:txBody>
          <a:bodyPr vert="horz" lIns="91440" tIns="45720" rIns="91440" bIns="45720" rtlCol="0" anchor="t">
            <a:normAutofit/>
          </a:bodyPr>
          <a:lstStyle/>
          <a:p>
            <a:pPr marL="0" indent="0">
              <a:buNone/>
            </a:pPr>
            <a:r>
              <a:rPr lang="en-US" sz="2400" dirty="0">
                <a:solidFill>
                  <a:schemeClr val="bg1"/>
                </a:solidFill>
                <a:ea typeface="+mn-lt"/>
                <a:cs typeface="+mn-lt"/>
              </a:rPr>
              <a:t>Most exoplanets have transit epoch time in between 125 and 200 BJD, a koi with a higher  time is most probably not an exoplanet</a:t>
            </a:r>
            <a:r>
              <a:rPr lang="en-US" dirty="0">
                <a:solidFill>
                  <a:schemeClr val="bg1"/>
                </a:solidFill>
                <a:ea typeface="+mn-lt"/>
                <a:cs typeface="+mn-lt"/>
              </a:rPr>
              <a:t>.</a:t>
            </a:r>
            <a:endParaRPr lang="en-US" dirty="0">
              <a:solidFill>
                <a:schemeClr val="bg1"/>
              </a:solidFill>
            </a:endParaRPr>
          </a:p>
          <a:p>
            <a:endParaRPr lang="en-US" dirty="0">
              <a:solidFill>
                <a:schemeClr val="bg1"/>
              </a:solidFill>
              <a:cs typeface="Calibri"/>
            </a:endParaRPr>
          </a:p>
        </p:txBody>
      </p:sp>
      <p:pic>
        <p:nvPicPr>
          <p:cNvPr id="5" name="Picture 5" descr="Chart, bar chart&#10;&#10;Description automatically generated">
            <a:extLst>
              <a:ext uri="{FF2B5EF4-FFF2-40B4-BE49-F238E27FC236}">
                <a16:creationId xmlns:a16="http://schemas.microsoft.com/office/drawing/2014/main" id="{E8AA7E55-5D1A-0A29-469F-B709EE0C50E5}"/>
              </a:ext>
            </a:extLst>
          </p:cNvPr>
          <p:cNvPicPr>
            <a:picLocks noChangeAspect="1"/>
          </p:cNvPicPr>
          <p:nvPr/>
        </p:nvPicPr>
        <p:blipFill>
          <a:blip r:embed="rId3"/>
          <a:stretch>
            <a:fillRect/>
          </a:stretch>
        </p:blipFill>
        <p:spPr>
          <a:xfrm>
            <a:off x="3427862" y="1131822"/>
            <a:ext cx="8384275" cy="2467578"/>
          </a:xfrm>
          <a:prstGeom prst="rect">
            <a:avLst/>
          </a:prstGeom>
        </p:spPr>
      </p:pic>
      <p:pic>
        <p:nvPicPr>
          <p:cNvPr id="6" name="Picture 6">
            <a:extLst>
              <a:ext uri="{FF2B5EF4-FFF2-40B4-BE49-F238E27FC236}">
                <a16:creationId xmlns:a16="http://schemas.microsoft.com/office/drawing/2014/main" id="{6D796BF3-E4D5-FAD4-9A9E-B36A9A7F98AD}"/>
              </a:ext>
            </a:extLst>
          </p:cNvPr>
          <p:cNvPicPr>
            <a:picLocks noChangeAspect="1"/>
          </p:cNvPicPr>
          <p:nvPr/>
        </p:nvPicPr>
        <p:blipFill>
          <a:blip r:embed="rId4"/>
          <a:stretch>
            <a:fillRect/>
          </a:stretch>
        </p:blipFill>
        <p:spPr>
          <a:xfrm>
            <a:off x="3427863" y="3850002"/>
            <a:ext cx="8384274" cy="2467577"/>
          </a:xfrm>
          <a:prstGeom prst="rect">
            <a:avLst/>
          </a:prstGeom>
        </p:spPr>
      </p:pic>
    </p:spTree>
    <p:extLst>
      <p:ext uri="{BB962C8B-B14F-4D97-AF65-F5344CB8AC3E}">
        <p14:creationId xmlns:p14="http://schemas.microsoft.com/office/powerpoint/2010/main" val="1947882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27E1E-DED0-0087-9814-69A205E75AC1}"/>
              </a:ext>
            </a:extLst>
          </p:cNvPr>
          <p:cNvSpPr>
            <a:spLocks noGrp="1"/>
          </p:cNvSpPr>
          <p:nvPr>
            <p:ph type="title"/>
          </p:nvPr>
        </p:nvSpPr>
        <p:spPr>
          <a:xfrm>
            <a:off x="531126" y="660826"/>
            <a:ext cx="2702257" cy="1325563"/>
          </a:xfrm>
        </p:spPr>
        <p:txBody>
          <a:bodyPr/>
          <a:lstStyle/>
          <a:p>
            <a:r>
              <a:rPr lang="en-US" dirty="0">
                <a:solidFill>
                  <a:schemeClr val="bg1"/>
                </a:solidFill>
                <a:cs typeface="Calibri Light"/>
              </a:rPr>
              <a:t>Impact</a:t>
            </a:r>
            <a:br>
              <a:rPr lang="en-US" dirty="0">
                <a:solidFill>
                  <a:schemeClr val="bg1"/>
                </a:solidFill>
                <a:cs typeface="Calibri Light"/>
              </a:rPr>
            </a:br>
            <a:r>
              <a:rPr lang="en-US" dirty="0">
                <a:solidFill>
                  <a:schemeClr val="bg1"/>
                </a:solidFill>
                <a:cs typeface="Calibri Light"/>
              </a:rPr>
              <a:t>Parameter</a:t>
            </a:r>
            <a:endParaRPr lang="en-US" dirty="0">
              <a:solidFill>
                <a:schemeClr val="bg1"/>
              </a:solidFill>
            </a:endParaRPr>
          </a:p>
        </p:txBody>
      </p:sp>
      <p:sp>
        <p:nvSpPr>
          <p:cNvPr id="3" name="Content Placeholder 2">
            <a:extLst>
              <a:ext uri="{FF2B5EF4-FFF2-40B4-BE49-F238E27FC236}">
                <a16:creationId xmlns:a16="http://schemas.microsoft.com/office/drawing/2014/main" id="{36A5D1BE-CAF4-78D3-44EE-29541F8C293C}"/>
              </a:ext>
            </a:extLst>
          </p:cNvPr>
          <p:cNvSpPr>
            <a:spLocks noGrp="1"/>
          </p:cNvSpPr>
          <p:nvPr>
            <p:ph idx="1"/>
          </p:nvPr>
        </p:nvSpPr>
        <p:spPr>
          <a:xfrm>
            <a:off x="349155" y="2724103"/>
            <a:ext cx="2884228" cy="4351338"/>
          </a:xfrm>
        </p:spPr>
        <p:txBody>
          <a:bodyPr vert="horz" lIns="91440" tIns="45720" rIns="91440" bIns="45720" rtlCol="0" anchor="t">
            <a:normAutofit/>
          </a:bodyPr>
          <a:lstStyle/>
          <a:p>
            <a:pPr marL="0" indent="0">
              <a:buNone/>
            </a:pPr>
            <a:r>
              <a:rPr lang="en-US" dirty="0">
                <a:solidFill>
                  <a:schemeClr val="bg1"/>
                </a:solidFill>
                <a:ea typeface="+mn-lt"/>
                <a:cs typeface="+mn-lt"/>
              </a:rPr>
              <a:t>Most KOIs with impact parameter above 1 are not exoplanets.</a:t>
            </a:r>
            <a:endParaRPr lang="en-US" dirty="0">
              <a:solidFill>
                <a:schemeClr val="bg1"/>
              </a:solidFill>
              <a:cs typeface="Calibri" panose="020F0502020204030204"/>
            </a:endParaRPr>
          </a:p>
        </p:txBody>
      </p:sp>
      <p:pic>
        <p:nvPicPr>
          <p:cNvPr id="6" name="Picture 6" descr="A picture containing table&#10;&#10;Description automatically generated">
            <a:extLst>
              <a:ext uri="{FF2B5EF4-FFF2-40B4-BE49-F238E27FC236}">
                <a16:creationId xmlns:a16="http://schemas.microsoft.com/office/drawing/2014/main" id="{3622E858-C0A4-751F-B548-D565BAEFFCBB}"/>
              </a:ext>
            </a:extLst>
          </p:cNvPr>
          <p:cNvPicPr>
            <a:picLocks noChangeAspect="1"/>
          </p:cNvPicPr>
          <p:nvPr/>
        </p:nvPicPr>
        <p:blipFill>
          <a:blip r:embed="rId3"/>
          <a:stretch>
            <a:fillRect/>
          </a:stretch>
        </p:blipFill>
        <p:spPr>
          <a:xfrm>
            <a:off x="3393743" y="3758324"/>
            <a:ext cx="8679976" cy="2605442"/>
          </a:xfrm>
          <a:prstGeom prst="rect">
            <a:avLst/>
          </a:prstGeom>
        </p:spPr>
      </p:pic>
      <p:pic>
        <p:nvPicPr>
          <p:cNvPr id="7" name="Picture 7" descr="Chart, bar chart&#10;&#10;Description automatically generated">
            <a:extLst>
              <a:ext uri="{FF2B5EF4-FFF2-40B4-BE49-F238E27FC236}">
                <a16:creationId xmlns:a16="http://schemas.microsoft.com/office/drawing/2014/main" id="{05ACE663-2CEE-332B-F775-25FD06459A34}"/>
              </a:ext>
            </a:extLst>
          </p:cNvPr>
          <p:cNvPicPr>
            <a:picLocks noChangeAspect="1"/>
          </p:cNvPicPr>
          <p:nvPr/>
        </p:nvPicPr>
        <p:blipFill>
          <a:blip r:embed="rId4"/>
          <a:stretch>
            <a:fillRect/>
          </a:stretch>
        </p:blipFill>
        <p:spPr>
          <a:xfrm>
            <a:off x="3393743" y="662736"/>
            <a:ext cx="8679976" cy="2609632"/>
          </a:xfrm>
          <a:prstGeom prst="rect">
            <a:avLst/>
          </a:prstGeom>
        </p:spPr>
      </p:pic>
    </p:spTree>
    <p:extLst>
      <p:ext uri="{BB962C8B-B14F-4D97-AF65-F5344CB8AC3E}">
        <p14:creationId xmlns:p14="http://schemas.microsoft.com/office/powerpoint/2010/main" val="2806526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48CAC-F869-6875-8946-2DD8D51B106C}"/>
              </a:ext>
            </a:extLst>
          </p:cNvPr>
          <p:cNvSpPr>
            <a:spLocks noGrp="1"/>
          </p:cNvSpPr>
          <p:nvPr>
            <p:ph type="title"/>
          </p:nvPr>
        </p:nvSpPr>
        <p:spPr>
          <a:xfrm>
            <a:off x="485633" y="387871"/>
            <a:ext cx="10515600" cy="1325563"/>
          </a:xfrm>
        </p:spPr>
        <p:txBody>
          <a:bodyPr/>
          <a:lstStyle/>
          <a:p>
            <a:r>
              <a:rPr lang="en-US" dirty="0">
                <a:solidFill>
                  <a:schemeClr val="bg1"/>
                </a:solidFill>
                <a:cs typeface="Calibri Light"/>
              </a:rPr>
              <a:t>Transit</a:t>
            </a:r>
            <a:br>
              <a:rPr lang="en-US" dirty="0">
                <a:solidFill>
                  <a:schemeClr val="bg1"/>
                </a:solidFill>
                <a:cs typeface="Calibri Light"/>
              </a:rPr>
            </a:br>
            <a:r>
              <a:rPr lang="en-US" dirty="0">
                <a:solidFill>
                  <a:schemeClr val="bg1"/>
                </a:solidFill>
                <a:cs typeface="Calibri Light"/>
              </a:rPr>
              <a:t>Duration</a:t>
            </a:r>
            <a:endParaRPr lang="en-US" dirty="0">
              <a:solidFill>
                <a:schemeClr val="bg1"/>
              </a:solidFill>
            </a:endParaRPr>
          </a:p>
        </p:txBody>
      </p:sp>
      <p:sp>
        <p:nvSpPr>
          <p:cNvPr id="3" name="Content Placeholder 2">
            <a:extLst>
              <a:ext uri="{FF2B5EF4-FFF2-40B4-BE49-F238E27FC236}">
                <a16:creationId xmlns:a16="http://schemas.microsoft.com/office/drawing/2014/main" id="{2B11833D-5D07-52AB-E538-BC68EBFD1F0E}"/>
              </a:ext>
            </a:extLst>
          </p:cNvPr>
          <p:cNvSpPr>
            <a:spLocks noGrp="1"/>
          </p:cNvSpPr>
          <p:nvPr>
            <p:ph idx="1"/>
          </p:nvPr>
        </p:nvSpPr>
        <p:spPr>
          <a:xfrm>
            <a:off x="485633" y="2087207"/>
            <a:ext cx="2668138" cy="4351338"/>
          </a:xfrm>
        </p:spPr>
        <p:txBody>
          <a:bodyPr vert="horz" lIns="91440" tIns="45720" rIns="91440" bIns="45720" rtlCol="0" anchor="t">
            <a:normAutofit/>
          </a:bodyPr>
          <a:lstStyle/>
          <a:p>
            <a:pPr marL="0" indent="0">
              <a:buNone/>
            </a:pPr>
            <a:r>
              <a:rPr lang="en-US" sz="2400" dirty="0">
                <a:solidFill>
                  <a:schemeClr val="bg1"/>
                </a:solidFill>
                <a:ea typeface="+mn-lt"/>
                <a:cs typeface="+mn-lt"/>
              </a:rPr>
              <a:t>Most exoplanets have a transit duration of less than 10 hours and any KOI with a duration higher than 15 hours is most probably not an exoplanet.</a:t>
            </a:r>
          </a:p>
          <a:p>
            <a:pPr marL="0" indent="0">
              <a:buNone/>
            </a:pPr>
            <a:endParaRPr lang="en-US" dirty="0">
              <a:solidFill>
                <a:schemeClr val="bg1"/>
              </a:solidFill>
              <a:cs typeface="Calibri" panose="020F0502020204030204"/>
            </a:endParaRPr>
          </a:p>
        </p:txBody>
      </p:sp>
      <p:pic>
        <p:nvPicPr>
          <p:cNvPr id="4" name="Picture 4">
            <a:extLst>
              <a:ext uri="{FF2B5EF4-FFF2-40B4-BE49-F238E27FC236}">
                <a16:creationId xmlns:a16="http://schemas.microsoft.com/office/drawing/2014/main" id="{9FAAB87A-67B3-3148-79F8-269DF5427CF2}"/>
              </a:ext>
            </a:extLst>
          </p:cNvPr>
          <p:cNvPicPr>
            <a:picLocks noChangeAspect="1"/>
          </p:cNvPicPr>
          <p:nvPr/>
        </p:nvPicPr>
        <p:blipFill>
          <a:blip r:embed="rId3"/>
          <a:stretch>
            <a:fillRect/>
          </a:stretch>
        </p:blipFill>
        <p:spPr>
          <a:xfrm>
            <a:off x="3501408" y="3603900"/>
            <a:ext cx="8395459" cy="2497084"/>
          </a:xfrm>
          <a:prstGeom prst="rect">
            <a:avLst/>
          </a:prstGeom>
        </p:spPr>
      </p:pic>
      <p:pic>
        <p:nvPicPr>
          <p:cNvPr id="5" name="Picture 5" descr="Chart&#10;&#10;Description automatically generated">
            <a:extLst>
              <a:ext uri="{FF2B5EF4-FFF2-40B4-BE49-F238E27FC236}">
                <a16:creationId xmlns:a16="http://schemas.microsoft.com/office/drawing/2014/main" id="{F02F1728-C3DD-63F4-DEED-6DFE95B06E74}"/>
              </a:ext>
            </a:extLst>
          </p:cNvPr>
          <p:cNvPicPr>
            <a:picLocks noChangeAspect="1"/>
          </p:cNvPicPr>
          <p:nvPr/>
        </p:nvPicPr>
        <p:blipFill>
          <a:blip r:embed="rId4"/>
          <a:stretch>
            <a:fillRect/>
          </a:stretch>
        </p:blipFill>
        <p:spPr>
          <a:xfrm>
            <a:off x="3496101" y="767883"/>
            <a:ext cx="8327408" cy="2456204"/>
          </a:xfrm>
          <a:prstGeom prst="rect">
            <a:avLst/>
          </a:prstGeom>
        </p:spPr>
      </p:pic>
    </p:spTree>
    <p:extLst>
      <p:ext uri="{BB962C8B-B14F-4D97-AF65-F5344CB8AC3E}">
        <p14:creationId xmlns:p14="http://schemas.microsoft.com/office/powerpoint/2010/main" val="212500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A20EC-FD6C-6539-DD37-22FEE9FF6780}"/>
              </a:ext>
            </a:extLst>
          </p:cNvPr>
          <p:cNvSpPr>
            <a:spLocks noGrp="1"/>
          </p:cNvSpPr>
          <p:nvPr>
            <p:ph type="title"/>
          </p:nvPr>
        </p:nvSpPr>
        <p:spPr>
          <a:xfrm>
            <a:off x="838200" y="365125"/>
            <a:ext cx="3145809" cy="1336936"/>
          </a:xfrm>
        </p:spPr>
        <p:txBody>
          <a:bodyPr/>
          <a:lstStyle/>
          <a:p>
            <a:r>
              <a:rPr lang="en-US" dirty="0">
                <a:solidFill>
                  <a:schemeClr val="bg1"/>
                </a:solidFill>
                <a:ea typeface="Calibri Light"/>
                <a:cs typeface="Calibri Light"/>
              </a:rPr>
              <a:t>Transit depth</a:t>
            </a:r>
            <a:endParaRPr lang="en-US" dirty="0">
              <a:cs typeface="Calibri Light"/>
            </a:endParaRPr>
          </a:p>
        </p:txBody>
      </p:sp>
      <p:sp>
        <p:nvSpPr>
          <p:cNvPr id="3" name="Content Placeholder 2">
            <a:extLst>
              <a:ext uri="{FF2B5EF4-FFF2-40B4-BE49-F238E27FC236}">
                <a16:creationId xmlns:a16="http://schemas.microsoft.com/office/drawing/2014/main" id="{DABA7CA7-DFFC-206F-3B78-C315132128F9}"/>
              </a:ext>
            </a:extLst>
          </p:cNvPr>
          <p:cNvSpPr>
            <a:spLocks noGrp="1"/>
          </p:cNvSpPr>
          <p:nvPr>
            <p:ph idx="1"/>
          </p:nvPr>
        </p:nvSpPr>
        <p:spPr>
          <a:xfrm>
            <a:off x="838200" y="2235058"/>
            <a:ext cx="3145809" cy="4351338"/>
          </a:xfrm>
        </p:spPr>
        <p:txBody>
          <a:bodyPr vert="horz" lIns="91440" tIns="45720" rIns="91440" bIns="45720" rtlCol="0" anchor="t">
            <a:normAutofit/>
          </a:bodyPr>
          <a:lstStyle/>
          <a:p>
            <a:r>
              <a:rPr lang="en-US" sz="2400" dirty="0">
                <a:solidFill>
                  <a:schemeClr val="bg1"/>
                </a:solidFill>
                <a:ea typeface="+mn-lt"/>
                <a:cs typeface="+mn-lt"/>
              </a:rPr>
              <a:t>The higher the stellar flux lost at the minimum of the planetary transit in ppm, the less likely that the koi is an exoplanet, and most exoplanets have </a:t>
            </a:r>
            <a:r>
              <a:rPr lang="en-US" sz="2400" dirty="0" err="1">
                <a:solidFill>
                  <a:schemeClr val="bg1"/>
                </a:solidFill>
                <a:ea typeface="+mn-lt"/>
                <a:cs typeface="+mn-lt"/>
              </a:rPr>
              <a:t>koi_depth</a:t>
            </a:r>
            <a:r>
              <a:rPr lang="en-US" sz="2400" dirty="0">
                <a:solidFill>
                  <a:schemeClr val="bg1"/>
                </a:solidFill>
                <a:ea typeface="+mn-lt"/>
                <a:cs typeface="+mn-lt"/>
              </a:rPr>
              <a:t> value below 3000</a:t>
            </a:r>
            <a:endParaRPr lang="en-US" sz="2400">
              <a:solidFill>
                <a:schemeClr val="bg1"/>
              </a:solidFill>
              <a:ea typeface="Calibri"/>
              <a:cs typeface="Calibri"/>
            </a:endParaRPr>
          </a:p>
        </p:txBody>
      </p:sp>
      <p:pic>
        <p:nvPicPr>
          <p:cNvPr id="4" name="Picture 4">
            <a:extLst>
              <a:ext uri="{FF2B5EF4-FFF2-40B4-BE49-F238E27FC236}">
                <a16:creationId xmlns:a16="http://schemas.microsoft.com/office/drawing/2014/main" id="{E86F3597-1FBA-C136-EAE1-66B11FBDBD89}"/>
              </a:ext>
            </a:extLst>
          </p:cNvPr>
          <p:cNvPicPr>
            <a:picLocks noChangeAspect="1"/>
          </p:cNvPicPr>
          <p:nvPr/>
        </p:nvPicPr>
        <p:blipFill>
          <a:blip r:embed="rId3"/>
          <a:stretch>
            <a:fillRect/>
          </a:stretch>
        </p:blipFill>
        <p:spPr>
          <a:xfrm>
            <a:off x="4212609" y="3595597"/>
            <a:ext cx="7804243" cy="2350866"/>
          </a:xfrm>
          <a:prstGeom prst="rect">
            <a:avLst/>
          </a:prstGeom>
        </p:spPr>
      </p:pic>
      <p:pic>
        <p:nvPicPr>
          <p:cNvPr id="5" name="Picture 5" descr="A picture containing chart&#10;&#10;Description automatically generated">
            <a:extLst>
              <a:ext uri="{FF2B5EF4-FFF2-40B4-BE49-F238E27FC236}">
                <a16:creationId xmlns:a16="http://schemas.microsoft.com/office/drawing/2014/main" id="{FCB034A4-1CD8-C93D-4708-55C5C7CE0BBA}"/>
              </a:ext>
            </a:extLst>
          </p:cNvPr>
          <p:cNvPicPr>
            <a:picLocks noChangeAspect="1"/>
          </p:cNvPicPr>
          <p:nvPr/>
        </p:nvPicPr>
        <p:blipFill>
          <a:blip r:embed="rId4"/>
          <a:stretch>
            <a:fillRect/>
          </a:stretch>
        </p:blipFill>
        <p:spPr>
          <a:xfrm>
            <a:off x="4212609" y="688272"/>
            <a:ext cx="7804244" cy="2251486"/>
          </a:xfrm>
          <a:prstGeom prst="rect">
            <a:avLst/>
          </a:prstGeom>
        </p:spPr>
      </p:pic>
    </p:spTree>
    <p:extLst>
      <p:ext uri="{BB962C8B-B14F-4D97-AF65-F5344CB8AC3E}">
        <p14:creationId xmlns:p14="http://schemas.microsoft.com/office/powerpoint/2010/main" val="30440171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E2866-C65B-C6E5-BB1E-6A3392B76B55}"/>
              </a:ext>
            </a:extLst>
          </p:cNvPr>
          <p:cNvSpPr>
            <a:spLocks noGrp="1"/>
          </p:cNvSpPr>
          <p:nvPr>
            <p:ph type="title"/>
          </p:nvPr>
        </p:nvSpPr>
        <p:spPr/>
        <p:txBody>
          <a:bodyPr/>
          <a:lstStyle/>
          <a:p>
            <a:r>
              <a:rPr lang="en-US" dirty="0">
                <a:solidFill>
                  <a:schemeClr val="bg1"/>
                </a:solidFill>
                <a:ea typeface="Calibri Light"/>
                <a:cs typeface="Calibri Light"/>
              </a:rPr>
              <a:t>Planet radius</a:t>
            </a:r>
            <a:endParaRPr lang="en-US" dirty="0">
              <a:solidFill>
                <a:schemeClr val="bg1"/>
              </a:solidFill>
            </a:endParaRPr>
          </a:p>
        </p:txBody>
      </p:sp>
      <p:sp>
        <p:nvSpPr>
          <p:cNvPr id="3" name="Content Placeholder 2">
            <a:extLst>
              <a:ext uri="{FF2B5EF4-FFF2-40B4-BE49-F238E27FC236}">
                <a16:creationId xmlns:a16="http://schemas.microsoft.com/office/drawing/2014/main" id="{E142A3DD-389F-1622-4CB1-D5B826B4A2E6}"/>
              </a:ext>
            </a:extLst>
          </p:cNvPr>
          <p:cNvSpPr>
            <a:spLocks noGrp="1"/>
          </p:cNvSpPr>
          <p:nvPr>
            <p:ph idx="1"/>
          </p:nvPr>
        </p:nvSpPr>
        <p:spPr>
          <a:xfrm>
            <a:off x="838200" y="1825625"/>
            <a:ext cx="3179929" cy="4351338"/>
          </a:xfrm>
        </p:spPr>
        <p:txBody>
          <a:bodyPr vert="horz" lIns="91440" tIns="45720" rIns="91440" bIns="45720" rtlCol="0" anchor="t">
            <a:normAutofit/>
          </a:bodyPr>
          <a:lstStyle/>
          <a:p>
            <a:pPr marL="0" indent="0">
              <a:buNone/>
            </a:pPr>
            <a:r>
              <a:rPr lang="en-US" sz="2400" dirty="0">
                <a:solidFill>
                  <a:schemeClr val="bg1"/>
                </a:solidFill>
                <a:ea typeface="+mn-lt"/>
                <a:cs typeface="+mn-lt"/>
              </a:rPr>
              <a:t>The higher the radius, the less likely that the KOI is an exoplanet, most exoplanets have radius below 5 earth radii, KOIs with radius higher than 15 earth radii are most probably not exoplanets</a:t>
            </a:r>
            <a:endParaRPr lang="en-US" sz="2400" dirty="0">
              <a:solidFill>
                <a:schemeClr val="bg1"/>
              </a:solidFill>
              <a:ea typeface="Calibri" panose="020F0502020204030204"/>
              <a:cs typeface="Calibri" panose="020F0502020204030204"/>
            </a:endParaRPr>
          </a:p>
        </p:txBody>
      </p:sp>
      <p:pic>
        <p:nvPicPr>
          <p:cNvPr id="4" name="Picture 4" descr="Chart&#10;&#10;Description automatically generated">
            <a:extLst>
              <a:ext uri="{FF2B5EF4-FFF2-40B4-BE49-F238E27FC236}">
                <a16:creationId xmlns:a16="http://schemas.microsoft.com/office/drawing/2014/main" id="{A338DF1C-D9C3-4B93-B697-30F63F5188C7}"/>
              </a:ext>
            </a:extLst>
          </p:cNvPr>
          <p:cNvPicPr>
            <a:picLocks noChangeAspect="1"/>
          </p:cNvPicPr>
          <p:nvPr/>
        </p:nvPicPr>
        <p:blipFill>
          <a:blip r:embed="rId3"/>
          <a:stretch>
            <a:fillRect/>
          </a:stretch>
        </p:blipFill>
        <p:spPr>
          <a:xfrm>
            <a:off x="4712494" y="3697030"/>
            <a:ext cx="7196137" cy="2142845"/>
          </a:xfrm>
          <a:prstGeom prst="rect">
            <a:avLst/>
          </a:prstGeom>
        </p:spPr>
      </p:pic>
      <p:pic>
        <p:nvPicPr>
          <p:cNvPr id="5" name="Picture 5" descr="Chart, bar chart&#10;&#10;Description automatically generated">
            <a:extLst>
              <a:ext uri="{FF2B5EF4-FFF2-40B4-BE49-F238E27FC236}">
                <a16:creationId xmlns:a16="http://schemas.microsoft.com/office/drawing/2014/main" id="{4AAA9AE3-B3EC-B2F4-5385-E9804FF99CA8}"/>
              </a:ext>
            </a:extLst>
          </p:cNvPr>
          <p:cNvPicPr>
            <a:picLocks noChangeAspect="1"/>
          </p:cNvPicPr>
          <p:nvPr/>
        </p:nvPicPr>
        <p:blipFill>
          <a:blip r:embed="rId4"/>
          <a:stretch>
            <a:fillRect/>
          </a:stretch>
        </p:blipFill>
        <p:spPr>
          <a:xfrm>
            <a:off x="4712493" y="733763"/>
            <a:ext cx="7196137" cy="2521066"/>
          </a:xfrm>
          <a:prstGeom prst="rect">
            <a:avLst/>
          </a:prstGeom>
        </p:spPr>
      </p:pic>
    </p:spTree>
    <p:extLst>
      <p:ext uri="{BB962C8B-B14F-4D97-AF65-F5344CB8AC3E}">
        <p14:creationId xmlns:p14="http://schemas.microsoft.com/office/powerpoint/2010/main" val="1783641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A2B65-E300-360F-F1A2-3DA3B6370A84}"/>
              </a:ext>
            </a:extLst>
          </p:cNvPr>
          <p:cNvSpPr>
            <a:spLocks noGrp="1"/>
          </p:cNvSpPr>
          <p:nvPr>
            <p:ph type="title"/>
          </p:nvPr>
        </p:nvSpPr>
        <p:spPr>
          <a:xfrm>
            <a:off x="826827" y="792150"/>
            <a:ext cx="3431382" cy="1325563"/>
          </a:xfrm>
        </p:spPr>
        <p:txBody>
          <a:bodyPr/>
          <a:lstStyle/>
          <a:p>
            <a:r>
              <a:rPr lang="en-US" dirty="0">
                <a:solidFill>
                  <a:schemeClr val="bg1"/>
                </a:solidFill>
                <a:ea typeface="Calibri Light"/>
                <a:cs typeface="Calibri Light"/>
              </a:rPr>
              <a:t>Equilibrium</a:t>
            </a:r>
            <a:br>
              <a:rPr lang="en-US" dirty="0">
                <a:solidFill>
                  <a:schemeClr val="bg1"/>
                </a:solidFill>
                <a:ea typeface="Calibri Light"/>
                <a:cs typeface="Calibri Light"/>
              </a:rPr>
            </a:br>
            <a:r>
              <a:rPr lang="en-US" dirty="0">
                <a:solidFill>
                  <a:schemeClr val="bg1"/>
                </a:solidFill>
                <a:ea typeface="Calibri Light"/>
                <a:cs typeface="Calibri Light"/>
              </a:rPr>
              <a:t>temperature</a:t>
            </a:r>
          </a:p>
        </p:txBody>
      </p:sp>
      <p:sp>
        <p:nvSpPr>
          <p:cNvPr id="3" name="Content Placeholder 2">
            <a:extLst>
              <a:ext uri="{FF2B5EF4-FFF2-40B4-BE49-F238E27FC236}">
                <a16:creationId xmlns:a16="http://schemas.microsoft.com/office/drawing/2014/main" id="{12E9A170-A0B7-2158-0E59-455846CF314B}"/>
              </a:ext>
            </a:extLst>
          </p:cNvPr>
          <p:cNvSpPr>
            <a:spLocks noGrp="1"/>
          </p:cNvSpPr>
          <p:nvPr>
            <p:ph idx="1"/>
          </p:nvPr>
        </p:nvSpPr>
        <p:spPr>
          <a:xfrm>
            <a:off x="766762" y="2504281"/>
            <a:ext cx="2931319" cy="4351338"/>
          </a:xfrm>
        </p:spPr>
        <p:txBody>
          <a:bodyPr vert="horz" lIns="91440" tIns="45720" rIns="91440" bIns="45720" rtlCol="0" anchor="t">
            <a:normAutofit/>
          </a:bodyPr>
          <a:lstStyle/>
          <a:p>
            <a:pPr marL="0" indent="0">
              <a:buNone/>
            </a:pPr>
            <a:r>
              <a:rPr lang="en-US" sz="2400" dirty="0">
                <a:solidFill>
                  <a:schemeClr val="bg1"/>
                </a:solidFill>
                <a:ea typeface="+mn-lt"/>
                <a:cs typeface="+mn-lt"/>
              </a:rPr>
              <a:t>Most exoplanets have an equilibrium temperature of below 1500K and a koi with higher equilibrium temperature is most probably not an exoplanet</a:t>
            </a:r>
            <a:endParaRPr lang="en-US" sz="2400" dirty="0">
              <a:solidFill>
                <a:schemeClr val="bg1"/>
              </a:solidFill>
              <a:ea typeface="Calibri" panose="020F0502020204030204"/>
              <a:cs typeface="Calibri" panose="020F0502020204030204"/>
            </a:endParaRPr>
          </a:p>
          <a:p>
            <a:pPr algn="r"/>
            <a:r>
              <a:rPr lang="en-US" dirty="0">
                <a:ea typeface="+mn-lt"/>
                <a:cs typeface="+mn-lt"/>
              </a:rPr>
              <a:t>In [224]:</a:t>
            </a:r>
            <a:endParaRPr lang="en-US" dirty="0"/>
          </a:p>
          <a:p>
            <a:pPr algn="r"/>
            <a:endParaRPr lang="en-US" dirty="0">
              <a:latin typeface="Consolas"/>
            </a:endParaRPr>
          </a:p>
          <a:p>
            <a:endParaRPr lang="en-US" dirty="0">
              <a:ea typeface="Calibri"/>
              <a:cs typeface="Calibri"/>
            </a:endParaRPr>
          </a:p>
        </p:txBody>
      </p:sp>
      <p:pic>
        <p:nvPicPr>
          <p:cNvPr id="4" name="Picture 4" descr="Table&#10;&#10;Description automatically generated">
            <a:extLst>
              <a:ext uri="{FF2B5EF4-FFF2-40B4-BE49-F238E27FC236}">
                <a16:creationId xmlns:a16="http://schemas.microsoft.com/office/drawing/2014/main" id="{DA9F4127-20F1-53F0-5449-02264914C778}"/>
              </a:ext>
            </a:extLst>
          </p:cNvPr>
          <p:cNvPicPr>
            <a:picLocks noChangeAspect="1"/>
          </p:cNvPicPr>
          <p:nvPr/>
        </p:nvPicPr>
        <p:blipFill>
          <a:blip r:embed="rId3"/>
          <a:stretch>
            <a:fillRect/>
          </a:stretch>
        </p:blipFill>
        <p:spPr>
          <a:xfrm>
            <a:off x="4447892" y="3107737"/>
            <a:ext cx="7224214" cy="2214148"/>
          </a:xfrm>
          <a:prstGeom prst="rect">
            <a:avLst/>
          </a:prstGeom>
        </p:spPr>
      </p:pic>
      <p:pic>
        <p:nvPicPr>
          <p:cNvPr id="5" name="Picture 5" descr="Chart, bar chart&#10;&#10;Description automatically generated">
            <a:extLst>
              <a:ext uri="{FF2B5EF4-FFF2-40B4-BE49-F238E27FC236}">
                <a16:creationId xmlns:a16="http://schemas.microsoft.com/office/drawing/2014/main" id="{7D75034B-2C77-D778-228A-3AC86C412BA6}"/>
              </a:ext>
            </a:extLst>
          </p:cNvPr>
          <p:cNvPicPr>
            <a:picLocks noChangeAspect="1"/>
          </p:cNvPicPr>
          <p:nvPr/>
        </p:nvPicPr>
        <p:blipFill>
          <a:blip r:embed="rId4"/>
          <a:stretch>
            <a:fillRect/>
          </a:stretch>
        </p:blipFill>
        <p:spPr>
          <a:xfrm>
            <a:off x="4496938" y="654151"/>
            <a:ext cx="7167349" cy="2126383"/>
          </a:xfrm>
          <a:prstGeom prst="rect">
            <a:avLst/>
          </a:prstGeom>
        </p:spPr>
      </p:pic>
    </p:spTree>
    <p:extLst>
      <p:ext uri="{BB962C8B-B14F-4D97-AF65-F5344CB8AC3E}">
        <p14:creationId xmlns:p14="http://schemas.microsoft.com/office/powerpoint/2010/main" val="35365022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2FA90-6D48-021E-35F3-A8D9891BBFF5}"/>
              </a:ext>
            </a:extLst>
          </p:cNvPr>
          <p:cNvSpPr>
            <a:spLocks noGrp="1"/>
          </p:cNvSpPr>
          <p:nvPr>
            <p:ph type="title"/>
          </p:nvPr>
        </p:nvSpPr>
        <p:spPr>
          <a:xfrm>
            <a:off x="519752" y="376498"/>
            <a:ext cx="3509750" cy="1336936"/>
          </a:xfrm>
        </p:spPr>
        <p:txBody>
          <a:bodyPr/>
          <a:lstStyle/>
          <a:p>
            <a:r>
              <a:rPr lang="en-US" dirty="0">
                <a:solidFill>
                  <a:schemeClr val="bg1"/>
                </a:solidFill>
                <a:ea typeface="Calibri Light"/>
                <a:cs typeface="Calibri Light"/>
              </a:rPr>
              <a:t>Insulation flux</a:t>
            </a:r>
            <a:endParaRPr lang="en-US" dirty="0"/>
          </a:p>
        </p:txBody>
      </p:sp>
      <p:sp>
        <p:nvSpPr>
          <p:cNvPr id="3" name="Content Placeholder 2">
            <a:extLst>
              <a:ext uri="{FF2B5EF4-FFF2-40B4-BE49-F238E27FC236}">
                <a16:creationId xmlns:a16="http://schemas.microsoft.com/office/drawing/2014/main" id="{2CFCB449-A283-24AB-BC6D-D27062CA6BF0}"/>
              </a:ext>
            </a:extLst>
          </p:cNvPr>
          <p:cNvSpPr>
            <a:spLocks noGrp="1"/>
          </p:cNvSpPr>
          <p:nvPr>
            <p:ph idx="1"/>
          </p:nvPr>
        </p:nvSpPr>
        <p:spPr>
          <a:xfrm>
            <a:off x="519752" y="1859744"/>
            <a:ext cx="3589362" cy="4351338"/>
          </a:xfrm>
        </p:spPr>
        <p:txBody>
          <a:bodyPr vert="horz" lIns="91440" tIns="45720" rIns="91440" bIns="45720" rtlCol="0" anchor="t">
            <a:normAutofit/>
          </a:bodyPr>
          <a:lstStyle/>
          <a:p>
            <a:pPr marL="0" indent="0">
              <a:buNone/>
            </a:pPr>
            <a:r>
              <a:rPr lang="en-US" sz="2400" dirty="0">
                <a:solidFill>
                  <a:schemeClr val="bg1"/>
                </a:solidFill>
                <a:ea typeface="+mn-lt"/>
                <a:cs typeface="+mn-lt"/>
              </a:rPr>
              <a:t>Most exoplanets have relative insulation flux below 1000, and any KOI with higher flux is most probably not an exoplanet</a:t>
            </a:r>
            <a:endParaRPr lang="en-US" sz="2400" dirty="0">
              <a:solidFill>
                <a:schemeClr val="bg1"/>
              </a:solidFill>
              <a:ea typeface="Calibri" panose="020F0502020204030204"/>
              <a:cs typeface="Calibri" panose="020F0502020204030204"/>
            </a:endParaRPr>
          </a:p>
        </p:txBody>
      </p:sp>
      <p:pic>
        <p:nvPicPr>
          <p:cNvPr id="4" name="Picture 4" descr="Table&#10;&#10;Description automatically generated">
            <a:extLst>
              <a:ext uri="{FF2B5EF4-FFF2-40B4-BE49-F238E27FC236}">
                <a16:creationId xmlns:a16="http://schemas.microsoft.com/office/drawing/2014/main" id="{348477D4-E859-654C-DAD7-7B7ACA59DC61}"/>
              </a:ext>
            </a:extLst>
          </p:cNvPr>
          <p:cNvPicPr>
            <a:picLocks noChangeAspect="1"/>
          </p:cNvPicPr>
          <p:nvPr/>
        </p:nvPicPr>
        <p:blipFill>
          <a:blip r:embed="rId3"/>
          <a:stretch>
            <a:fillRect/>
          </a:stretch>
        </p:blipFill>
        <p:spPr>
          <a:xfrm>
            <a:off x="4440072" y="3318444"/>
            <a:ext cx="7428930" cy="2200037"/>
          </a:xfrm>
          <a:prstGeom prst="rect">
            <a:avLst/>
          </a:prstGeom>
        </p:spPr>
      </p:pic>
      <p:pic>
        <p:nvPicPr>
          <p:cNvPr id="5" name="Picture 5" descr="Chart&#10;&#10;Description automatically generated">
            <a:extLst>
              <a:ext uri="{FF2B5EF4-FFF2-40B4-BE49-F238E27FC236}">
                <a16:creationId xmlns:a16="http://schemas.microsoft.com/office/drawing/2014/main" id="{4021DD67-0FAD-8E85-85EC-B319A6C2C5A0}"/>
              </a:ext>
            </a:extLst>
          </p:cNvPr>
          <p:cNvPicPr>
            <a:picLocks noChangeAspect="1"/>
          </p:cNvPicPr>
          <p:nvPr/>
        </p:nvPicPr>
        <p:blipFill>
          <a:blip r:embed="rId4"/>
          <a:stretch>
            <a:fillRect/>
          </a:stretch>
        </p:blipFill>
        <p:spPr>
          <a:xfrm>
            <a:off x="4440073" y="915733"/>
            <a:ext cx="7428929" cy="2205994"/>
          </a:xfrm>
          <a:prstGeom prst="rect">
            <a:avLst/>
          </a:prstGeom>
        </p:spPr>
      </p:pic>
    </p:spTree>
    <p:extLst>
      <p:ext uri="{BB962C8B-B14F-4D97-AF65-F5344CB8AC3E}">
        <p14:creationId xmlns:p14="http://schemas.microsoft.com/office/powerpoint/2010/main" val="232300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0">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a:extLst>
              <a:ext uri="{FF2B5EF4-FFF2-40B4-BE49-F238E27FC236}">
                <a16:creationId xmlns:a16="http://schemas.microsoft.com/office/drawing/2014/main" id="{1192FDCE-AAE0-31E8-0D42-8DDD4083F1DF}"/>
              </a:ext>
            </a:extLst>
          </p:cNvPr>
          <p:cNvPicPr>
            <a:picLocks noChangeAspect="1"/>
          </p:cNvPicPr>
          <p:nvPr/>
        </p:nvPicPr>
        <p:blipFill rotWithShape="1">
          <a:blip r:embed="rId2">
            <a:alphaModFix amt="50000"/>
          </a:blip>
          <a:srcRect r="-1" b="9977"/>
          <a:stretch/>
        </p:blipFill>
        <p:spPr>
          <a:xfrm>
            <a:off x="20" y="10"/>
            <a:ext cx="12188930" cy="6857990"/>
          </a:xfrm>
          <a:prstGeom prst="rect">
            <a:avLst/>
          </a:prstGeom>
        </p:spPr>
      </p:pic>
      <p:sp>
        <p:nvSpPr>
          <p:cNvPr id="2" name="Title 1">
            <a:extLst>
              <a:ext uri="{FF2B5EF4-FFF2-40B4-BE49-F238E27FC236}">
                <a16:creationId xmlns:a16="http://schemas.microsoft.com/office/drawing/2014/main" id="{E1927A83-16DB-F563-5ABC-BB270934F25F}"/>
              </a:ext>
            </a:extLst>
          </p:cNvPr>
          <p:cNvSpPr>
            <a:spLocks noGrp="1"/>
          </p:cNvSpPr>
          <p:nvPr>
            <p:ph type="title"/>
          </p:nvPr>
        </p:nvSpPr>
        <p:spPr>
          <a:xfrm>
            <a:off x="1524000" y="690563"/>
            <a:ext cx="9144000" cy="3888740"/>
          </a:xfrm>
        </p:spPr>
        <p:txBody>
          <a:bodyPr vert="horz" lIns="91440" tIns="45720" rIns="91440" bIns="45720" rtlCol="0" anchor="b">
            <a:normAutofit/>
          </a:bodyPr>
          <a:lstStyle/>
          <a:p>
            <a:pPr algn="ctr"/>
            <a:r>
              <a:rPr lang="en-US" sz="2400" dirty="0">
                <a:solidFill>
                  <a:srgbClr val="FFFFFF"/>
                </a:solidFill>
              </a:rPr>
              <a:t>Exoplanets</a:t>
            </a:r>
            <a:br>
              <a:rPr lang="en-US" sz="1700" dirty="0"/>
            </a:br>
            <a:br>
              <a:rPr lang="en-US" sz="1800" dirty="0"/>
            </a:br>
            <a:r>
              <a:rPr lang="en-US" sz="1800" dirty="0">
                <a:solidFill>
                  <a:srgbClr val="FFFFFF"/>
                </a:solidFill>
              </a:rPr>
              <a:t>* Exoplanets are planets that orbit stars outside our solar system. </a:t>
            </a:r>
            <a:br>
              <a:rPr lang="en-US" sz="1800" dirty="0"/>
            </a:br>
            <a:br>
              <a:rPr lang="en-US" sz="1800" dirty="0"/>
            </a:br>
            <a:r>
              <a:rPr lang="en-US" sz="1800" dirty="0">
                <a:solidFill>
                  <a:srgbClr val="FFFFFF"/>
                </a:solidFill>
              </a:rPr>
              <a:t>* These planets are further studies by astrophysicists for possibilities of alien life, and to          deepen our understanding of the universe. </a:t>
            </a:r>
            <a:br>
              <a:rPr lang="en-US" sz="1800" dirty="0"/>
            </a:br>
            <a:br>
              <a:rPr lang="en-US" sz="1800" dirty="0"/>
            </a:br>
            <a:r>
              <a:rPr lang="en-US" sz="1800" dirty="0">
                <a:solidFill>
                  <a:srgbClr val="FFFFFF"/>
                </a:solidFill>
              </a:rPr>
              <a:t>* A KOI is a target identified by the Kepler Project that displays at least one transit-like   sequence within Kepler time-series photometry that appears to be of astrophysical origin    and initially consistent with a planetary transit hypothesis.</a:t>
            </a:r>
            <a:br>
              <a:rPr lang="en-US" sz="1800" dirty="0"/>
            </a:br>
            <a:br>
              <a:rPr lang="en-US" sz="1800" dirty="0"/>
            </a:br>
            <a:r>
              <a:rPr lang="en-US" sz="1800" dirty="0">
                <a:solidFill>
                  <a:srgbClr val="FFFFFF"/>
                </a:solidFill>
              </a:rPr>
              <a:t>* NASA's Kepler's Objects of Interest(KOI) table can be used to train models to recognize candidates for exoplanets using the properties of KOI objects as features.</a:t>
            </a:r>
            <a:br>
              <a:rPr lang="en-US" sz="1700" dirty="0"/>
            </a:br>
            <a:endParaRPr lang="en-US" sz="1700">
              <a:solidFill>
                <a:srgbClr val="FFFFFF"/>
              </a:solidFill>
            </a:endParaRPr>
          </a:p>
        </p:txBody>
      </p:sp>
      <p:sp>
        <p:nvSpPr>
          <p:cNvPr id="13"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54820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A024E-B041-40A3-10BE-01C258384817}"/>
              </a:ext>
            </a:extLst>
          </p:cNvPr>
          <p:cNvSpPr>
            <a:spLocks noGrp="1"/>
          </p:cNvSpPr>
          <p:nvPr>
            <p:ph type="title"/>
          </p:nvPr>
        </p:nvSpPr>
        <p:spPr>
          <a:xfrm>
            <a:off x="838200" y="365125"/>
            <a:ext cx="3168556" cy="1336936"/>
          </a:xfrm>
        </p:spPr>
        <p:txBody>
          <a:bodyPr/>
          <a:lstStyle/>
          <a:p>
            <a:r>
              <a:rPr lang="en-US" dirty="0">
                <a:solidFill>
                  <a:schemeClr val="bg1"/>
                </a:solidFill>
                <a:ea typeface="Calibri Light"/>
                <a:cs typeface="Calibri Light"/>
              </a:rPr>
              <a:t>Transit depth</a:t>
            </a:r>
            <a:endParaRPr lang="en-US" dirty="0"/>
          </a:p>
        </p:txBody>
      </p:sp>
      <p:sp>
        <p:nvSpPr>
          <p:cNvPr id="3" name="Content Placeholder 2">
            <a:extLst>
              <a:ext uri="{FF2B5EF4-FFF2-40B4-BE49-F238E27FC236}">
                <a16:creationId xmlns:a16="http://schemas.microsoft.com/office/drawing/2014/main" id="{78025415-EE39-7BF7-5686-ADE71684FB3A}"/>
              </a:ext>
            </a:extLst>
          </p:cNvPr>
          <p:cNvSpPr>
            <a:spLocks noGrp="1"/>
          </p:cNvSpPr>
          <p:nvPr>
            <p:ph idx="1"/>
          </p:nvPr>
        </p:nvSpPr>
        <p:spPr>
          <a:xfrm>
            <a:off x="838200" y="1825625"/>
            <a:ext cx="3168556" cy="4351338"/>
          </a:xfrm>
        </p:spPr>
        <p:txBody>
          <a:bodyPr vert="horz" lIns="91440" tIns="45720" rIns="91440" bIns="45720" rtlCol="0" anchor="t">
            <a:normAutofit/>
          </a:bodyPr>
          <a:lstStyle/>
          <a:p>
            <a:pPr marL="0" indent="0">
              <a:buNone/>
            </a:pPr>
            <a:r>
              <a:rPr lang="en-US" sz="2400" dirty="0">
                <a:solidFill>
                  <a:schemeClr val="bg1"/>
                </a:solidFill>
                <a:ea typeface="+mn-lt"/>
                <a:cs typeface="+mn-lt"/>
              </a:rPr>
              <a:t>Most exoplanets have relative transit depth below 250 and any KOI with higher transit depth is most probably not an exoplanet</a:t>
            </a:r>
            <a:endParaRPr lang="en-US" sz="2400" dirty="0">
              <a:solidFill>
                <a:schemeClr val="bg1"/>
              </a:solidFill>
              <a:ea typeface="Calibri" panose="020F0502020204030204"/>
              <a:cs typeface="Calibri" panose="020F0502020204030204"/>
            </a:endParaRPr>
          </a:p>
        </p:txBody>
      </p:sp>
      <p:pic>
        <p:nvPicPr>
          <p:cNvPr id="4" name="Picture 4" descr="A picture containing table&#10;&#10;Description automatically generated">
            <a:extLst>
              <a:ext uri="{FF2B5EF4-FFF2-40B4-BE49-F238E27FC236}">
                <a16:creationId xmlns:a16="http://schemas.microsoft.com/office/drawing/2014/main" id="{43E75A17-9192-856D-A30E-87DBD8760D3B}"/>
              </a:ext>
            </a:extLst>
          </p:cNvPr>
          <p:cNvPicPr>
            <a:picLocks noChangeAspect="1"/>
          </p:cNvPicPr>
          <p:nvPr/>
        </p:nvPicPr>
        <p:blipFill>
          <a:blip r:embed="rId3"/>
          <a:stretch>
            <a:fillRect/>
          </a:stretch>
        </p:blipFill>
        <p:spPr>
          <a:xfrm>
            <a:off x="4451445" y="3317074"/>
            <a:ext cx="7337945" cy="2145910"/>
          </a:xfrm>
          <a:prstGeom prst="rect">
            <a:avLst/>
          </a:prstGeom>
        </p:spPr>
      </p:pic>
      <p:pic>
        <p:nvPicPr>
          <p:cNvPr id="5" name="Picture 5" descr="Chart&#10;&#10;Description automatically generated">
            <a:extLst>
              <a:ext uri="{FF2B5EF4-FFF2-40B4-BE49-F238E27FC236}">
                <a16:creationId xmlns:a16="http://schemas.microsoft.com/office/drawing/2014/main" id="{68B4F8FE-7A18-BC31-A038-4701A9A30C50}"/>
              </a:ext>
            </a:extLst>
          </p:cNvPr>
          <p:cNvPicPr>
            <a:picLocks noChangeAspect="1"/>
          </p:cNvPicPr>
          <p:nvPr/>
        </p:nvPicPr>
        <p:blipFill>
          <a:blip r:embed="rId4"/>
          <a:stretch>
            <a:fillRect/>
          </a:stretch>
        </p:blipFill>
        <p:spPr>
          <a:xfrm>
            <a:off x="4451446" y="699644"/>
            <a:ext cx="7281080" cy="2149129"/>
          </a:xfrm>
          <a:prstGeom prst="rect">
            <a:avLst/>
          </a:prstGeom>
        </p:spPr>
      </p:pic>
    </p:spTree>
    <p:extLst>
      <p:ext uri="{BB962C8B-B14F-4D97-AF65-F5344CB8AC3E}">
        <p14:creationId xmlns:p14="http://schemas.microsoft.com/office/powerpoint/2010/main" val="11030975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70604-4577-FAE5-D39F-BEC0993D5DD6}"/>
              </a:ext>
            </a:extLst>
          </p:cNvPr>
          <p:cNvSpPr>
            <a:spLocks noGrp="1"/>
          </p:cNvSpPr>
          <p:nvPr>
            <p:ph type="title"/>
          </p:nvPr>
        </p:nvSpPr>
        <p:spPr>
          <a:xfrm>
            <a:off x="838200" y="365125"/>
            <a:ext cx="3487003" cy="1336936"/>
          </a:xfrm>
        </p:spPr>
        <p:txBody>
          <a:bodyPr>
            <a:normAutofit fontScale="90000"/>
          </a:bodyPr>
          <a:lstStyle/>
          <a:p>
            <a:r>
              <a:rPr lang="en-US" dirty="0">
                <a:solidFill>
                  <a:schemeClr val="bg1"/>
                </a:solidFill>
                <a:ea typeface="Calibri Light"/>
                <a:cs typeface="Calibri Light"/>
              </a:rPr>
              <a:t>Stellar effective temperature</a:t>
            </a:r>
            <a:endParaRPr lang="en-US" dirty="0">
              <a:ea typeface="Calibri Light"/>
              <a:cs typeface="Calibri Light"/>
            </a:endParaRPr>
          </a:p>
        </p:txBody>
      </p:sp>
      <p:sp>
        <p:nvSpPr>
          <p:cNvPr id="3" name="Content Placeholder 2">
            <a:extLst>
              <a:ext uri="{FF2B5EF4-FFF2-40B4-BE49-F238E27FC236}">
                <a16:creationId xmlns:a16="http://schemas.microsoft.com/office/drawing/2014/main" id="{9EC7179B-FDEF-AB20-65BE-EBB96C6D9C97}"/>
              </a:ext>
            </a:extLst>
          </p:cNvPr>
          <p:cNvSpPr>
            <a:spLocks noGrp="1"/>
          </p:cNvSpPr>
          <p:nvPr>
            <p:ph idx="1"/>
          </p:nvPr>
        </p:nvSpPr>
        <p:spPr>
          <a:xfrm>
            <a:off x="838200" y="1825625"/>
            <a:ext cx="2906974" cy="4351338"/>
          </a:xfrm>
        </p:spPr>
        <p:txBody>
          <a:bodyPr vert="horz" lIns="91440" tIns="45720" rIns="91440" bIns="45720" rtlCol="0" anchor="t">
            <a:normAutofit/>
          </a:bodyPr>
          <a:lstStyle/>
          <a:p>
            <a:pPr marL="0" indent="0">
              <a:buNone/>
            </a:pPr>
            <a:r>
              <a:rPr lang="en-US" sz="2400" dirty="0">
                <a:solidFill>
                  <a:schemeClr val="bg1"/>
                </a:solidFill>
                <a:ea typeface="+mn-lt"/>
                <a:cs typeface="+mn-lt"/>
              </a:rPr>
              <a:t>The </a:t>
            </a:r>
            <a:r>
              <a:rPr lang="en-US" sz="2400" dirty="0" err="1">
                <a:solidFill>
                  <a:schemeClr val="bg1"/>
                </a:solidFill>
                <a:ea typeface="+mn-lt"/>
                <a:cs typeface="+mn-lt"/>
              </a:rPr>
              <a:t>photospheric</a:t>
            </a:r>
            <a:r>
              <a:rPr lang="en-US" sz="2400" dirty="0">
                <a:solidFill>
                  <a:schemeClr val="bg1"/>
                </a:solidFill>
                <a:ea typeface="+mn-lt"/>
                <a:cs typeface="+mn-lt"/>
              </a:rPr>
              <a:t> temperature of the star of an exoplanet is most likely in between 3000-7000k and higher temperature KOIs are mostly not exoplanets</a:t>
            </a:r>
            <a:endParaRPr lang="en-US" sz="2400" dirty="0">
              <a:solidFill>
                <a:schemeClr val="bg1"/>
              </a:solidFill>
              <a:ea typeface="Calibri" panose="020F0502020204030204"/>
              <a:cs typeface="Calibri" panose="020F0502020204030204"/>
            </a:endParaRPr>
          </a:p>
        </p:txBody>
      </p:sp>
      <p:pic>
        <p:nvPicPr>
          <p:cNvPr id="4" name="Picture 4" descr="Table&#10;&#10;Description automatically generated">
            <a:extLst>
              <a:ext uri="{FF2B5EF4-FFF2-40B4-BE49-F238E27FC236}">
                <a16:creationId xmlns:a16="http://schemas.microsoft.com/office/drawing/2014/main" id="{930F308D-ADF3-B3DB-746C-65EFA938A28A}"/>
              </a:ext>
            </a:extLst>
          </p:cNvPr>
          <p:cNvPicPr>
            <a:picLocks noChangeAspect="1"/>
          </p:cNvPicPr>
          <p:nvPr/>
        </p:nvPicPr>
        <p:blipFill>
          <a:blip r:embed="rId3"/>
          <a:stretch>
            <a:fillRect/>
          </a:stretch>
        </p:blipFill>
        <p:spPr>
          <a:xfrm>
            <a:off x="4314968" y="3705130"/>
            <a:ext cx="7497169" cy="2222784"/>
          </a:xfrm>
          <a:prstGeom prst="rect">
            <a:avLst/>
          </a:prstGeom>
        </p:spPr>
      </p:pic>
      <p:pic>
        <p:nvPicPr>
          <p:cNvPr id="5" name="Picture 5" descr="Chart, bar chart&#10;&#10;Description automatically generated">
            <a:extLst>
              <a:ext uri="{FF2B5EF4-FFF2-40B4-BE49-F238E27FC236}">
                <a16:creationId xmlns:a16="http://schemas.microsoft.com/office/drawing/2014/main" id="{3BF035F6-2035-A850-B4B4-6E3B81B82598}"/>
              </a:ext>
            </a:extLst>
          </p:cNvPr>
          <p:cNvPicPr>
            <a:picLocks noChangeAspect="1"/>
          </p:cNvPicPr>
          <p:nvPr/>
        </p:nvPicPr>
        <p:blipFill>
          <a:blip r:embed="rId4"/>
          <a:stretch>
            <a:fillRect/>
          </a:stretch>
        </p:blipFill>
        <p:spPr>
          <a:xfrm>
            <a:off x="4314968" y="1040839"/>
            <a:ext cx="7497169" cy="2228741"/>
          </a:xfrm>
          <a:prstGeom prst="rect">
            <a:avLst/>
          </a:prstGeom>
        </p:spPr>
      </p:pic>
    </p:spTree>
    <p:extLst>
      <p:ext uri="{BB962C8B-B14F-4D97-AF65-F5344CB8AC3E}">
        <p14:creationId xmlns:p14="http://schemas.microsoft.com/office/powerpoint/2010/main" val="705816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24D7F-DBA7-BB81-63F9-2FBFCE803A75}"/>
              </a:ext>
            </a:extLst>
          </p:cNvPr>
          <p:cNvSpPr>
            <a:spLocks noGrp="1"/>
          </p:cNvSpPr>
          <p:nvPr>
            <p:ph type="title"/>
          </p:nvPr>
        </p:nvSpPr>
        <p:spPr>
          <a:xfrm>
            <a:off x="838200" y="365125"/>
            <a:ext cx="3612108" cy="1336936"/>
          </a:xfrm>
        </p:spPr>
        <p:txBody>
          <a:bodyPr/>
          <a:lstStyle/>
          <a:p>
            <a:r>
              <a:rPr lang="en-US" dirty="0">
                <a:solidFill>
                  <a:schemeClr val="bg1"/>
                </a:solidFill>
                <a:ea typeface="Calibri Light"/>
                <a:cs typeface="Calibri Light"/>
              </a:rPr>
              <a:t>Stellar surface gravity</a:t>
            </a:r>
            <a:endParaRPr lang="en-US" dirty="0"/>
          </a:p>
        </p:txBody>
      </p:sp>
      <p:sp>
        <p:nvSpPr>
          <p:cNvPr id="3" name="Content Placeholder 2">
            <a:extLst>
              <a:ext uri="{FF2B5EF4-FFF2-40B4-BE49-F238E27FC236}">
                <a16:creationId xmlns:a16="http://schemas.microsoft.com/office/drawing/2014/main" id="{03F0EFF0-E439-9AAE-3753-53EE784CC3F9}"/>
              </a:ext>
            </a:extLst>
          </p:cNvPr>
          <p:cNvSpPr>
            <a:spLocks noGrp="1"/>
          </p:cNvSpPr>
          <p:nvPr>
            <p:ph idx="1"/>
          </p:nvPr>
        </p:nvSpPr>
        <p:spPr>
          <a:xfrm>
            <a:off x="838200" y="2906073"/>
            <a:ext cx="3691720" cy="4351338"/>
          </a:xfrm>
        </p:spPr>
        <p:txBody>
          <a:bodyPr vert="horz" lIns="91440" tIns="45720" rIns="91440" bIns="45720" rtlCol="0" anchor="t">
            <a:normAutofit/>
          </a:bodyPr>
          <a:lstStyle/>
          <a:p>
            <a:pPr marL="0" indent="0">
              <a:buNone/>
            </a:pPr>
            <a:r>
              <a:rPr lang="en-US" dirty="0">
                <a:solidFill>
                  <a:schemeClr val="bg1"/>
                </a:solidFill>
                <a:ea typeface="+mn-lt"/>
                <a:cs typeface="+mn-lt"/>
              </a:rPr>
              <a:t>Most exoplanets have stellar surface gravity between 3 and 5</a:t>
            </a:r>
            <a:endParaRPr lang="en-US" dirty="0">
              <a:solidFill>
                <a:schemeClr val="bg1"/>
              </a:solidFill>
              <a:ea typeface="Calibri" panose="020F0502020204030204"/>
              <a:cs typeface="Calibri" panose="020F0502020204030204"/>
            </a:endParaRPr>
          </a:p>
        </p:txBody>
      </p:sp>
      <p:pic>
        <p:nvPicPr>
          <p:cNvPr id="4" name="Picture 4" descr="Table&#10;&#10;Description automatically generated">
            <a:extLst>
              <a:ext uri="{FF2B5EF4-FFF2-40B4-BE49-F238E27FC236}">
                <a16:creationId xmlns:a16="http://schemas.microsoft.com/office/drawing/2014/main" id="{CF5309E3-7EDC-8C68-B63F-CA2FD24F2230}"/>
              </a:ext>
            </a:extLst>
          </p:cNvPr>
          <p:cNvPicPr>
            <a:picLocks noChangeAspect="1"/>
          </p:cNvPicPr>
          <p:nvPr/>
        </p:nvPicPr>
        <p:blipFill>
          <a:blip r:embed="rId3"/>
          <a:stretch>
            <a:fillRect/>
          </a:stretch>
        </p:blipFill>
        <p:spPr>
          <a:xfrm>
            <a:off x="4667535" y="3642498"/>
            <a:ext cx="6814781" cy="2029601"/>
          </a:xfrm>
          <a:prstGeom prst="rect">
            <a:avLst/>
          </a:prstGeom>
        </p:spPr>
      </p:pic>
      <p:pic>
        <p:nvPicPr>
          <p:cNvPr id="5" name="Picture 5" descr="Chart, bar chart&#10;&#10;Description automatically generated">
            <a:extLst>
              <a:ext uri="{FF2B5EF4-FFF2-40B4-BE49-F238E27FC236}">
                <a16:creationId xmlns:a16="http://schemas.microsoft.com/office/drawing/2014/main" id="{839C5984-CF90-7F52-A6D9-C8E260924599}"/>
              </a:ext>
            </a:extLst>
          </p:cNvPr>
          <p:cNvPicPr>
            <a:picLocks noChangeAspect="1"/>
          </p:cNvPicPr>
          <p:nvPr/>
        </p:nvPicPr>
        <p:blipFill>
          <a:blip r:embed="rId4"/>
          <a:stretch>
            <a:fillRect/>
          </a:stretch>
        </p:blipFill>
        <p:spPr>
          <a:xfrm>
            <a:off x="4644788" y="1097704"/>
            <a:ext cx="6871647" cy="2035398"/>
          </a:xfrm>
          <a:prstGeom prst="rect">
            <a:avLst/>
          </a:prstGeom>
        </p:spPr>
      </p:pic>
    </p:spTree>
    <p:extLst>
      <p:ext uri="{BB962C8B-B14F-4D97-AF65-F5344CB8AC3E}">
        <p14:creationId xmlns:p14="http://schemas.microsoft.com/office/powerpoint/2010/main" val="25557780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A27B-2029-911D-ECD3-7FC40D66F2C9}"/>
              </a:ext>
            </a:extLst>
          </p:cNvPr>
          <p:cNvSpPr>
            <a:spLocks noGrp="1"/>
          </p:cNvSpPr>
          <p:nvPr>
            <p:ph type="title"/>
          </p:nvPr>
        </p:nvSpPr>
        <p:spPr>
          <a:xfrm>
            <a:off x="838200" y="365125"/>
            <a:ext cx="3179929" cy="1336936"/>
          </a:xfrm>
        </p:spPr>
        <p:txBody>
          <a:bodyPr/>
          <a:lstStyle/>
          <a:p>
            <a:r>
              <a:rPr lang="en-US" dirty="0">
                <a:solidFill>
                  <a:schemeClr val="bg1"/>
                </a:solidFill>
                <a:ea typeface="Calibri Light"/>
                <a:cs typeface="Calibri Light"/>
              </a:rPr>
              <a:t>Stellar radius</a:t>
            </a:r>
            <a:endParaRPr lang="en-US" dirty="0"/>
          </a:p>
        </p:txBody>
      </p:sp>
      <p:sp>
        <p:nvSpPr>
          <p:cNvPr id="3" name="Content Placeholder 2">
            <a:extLst>
              <a:ext uri="{FF2B5EF4-FFF2-40B4-BE49-F238E27FC236}">
                <a16:creationId xmlns:a16="http://schemas.microsoft.com/office/drawing/2014/main" id="{D48F996D-FB6E-4405-15DF-62D9F666FB16}"/>
              </a:ext>
            </a:extLst>
          </p:cNvPr>
          <p:cNvSpPr>
            <a:spLocks noGrp="1"/>
          </p:cNvSpPr>
          <p:nvPr>
            <p:ph idx="1"/>
          </p:nvPr>
        </p:nvSpPr>
        <p:spPr>
          <a:xfrm>
            <a:off x="838200" y="1825625"/>
            <a:ext cx="3179929" cy="4351338"/>
          </a:xfrm>
        </p:spPr>
        <p:txBody>
          <a:bodyPr vert="horz" lIns="91440" tIns="45720" rIns="91440" bIns="45720" rtlCol="0" anchor="t">
            <a:normAutofit/>
          </a:bodyPr>
          <a:lstStyle/>
          <a:p>
            <a:pPr marL="0" indent="0">
              <a:buNone/>
            </a:pPr>
            <a:r>
              <a:rPr lang="en-US" sz="2400" dirty="0">
                <a:solidFill>
                  <a:schemeClr val="bg1"/>
                </a:solidFill>
                <a:ea typeface="+mn-lt"/>
                <a:cs typeface="+mn-lt"/>
              </a:rPr>
              <a:t>Most exoplanets have stellar radius less than 1.5 solar radii and a koi with higher stellar radius is most probably not an exoplanet</a:t>
            </a:r>
            <a:endParaRPr lang="en-US" sz="2400" dirty="0">
              <a:solidFill>
                <a:schemeClr val="bg1"/>
              </a:solidFill>
              <a:ea typeface="Calibri" panose="020F0502020204030204"/>
              <a:cs typeface="Calibri" panose="020F0502020204030204"/>
            </a:endParaRPr>
          </a:p>
        </p:txBody>
      </p:sp>
      <p:pic>
        <p:nvPicPr>
          <p:cNvPr id="4" name="Picture 4" descr="A picture containing chart&#10;&#10;Description automatically generated">
            <a:extLst>
              <a:ext uri="{FF2B5EF4-FFF2-40B4-BE49-F238E27FC236}">
                <a16:creationId xmlns:a16="http://schemas.microsoft.com/office/drawing/2014/main" id="{E81127CB-5E20-C263-F906-9D91421C6A61}"/>
              </a:ext>
            </a:extLst>
          </p:cNvPr>
          <p:cNvPicPr>
            <a:picLocks noChangeAspect="1"/>
          </p:cNvPicPr>
          <p:nvPr/>
        </p:nvPicPr>
        <p:blipFill>
          <a:blip r:embed="rId3"/>
          <a:stretch>
            <a:fillRect/>
          </a:stretch>
        </p:blipFill>
        <p:spPr>
          <a:xfrm>
            <a:off x="4417325" y="870241"/>
            <a:ext cx="7394811" cy="2183249"/>
          </a:xfrm>
          <a:prstGeom prst="rect">
            <a:avLst/>
          </a:prstGeom>
        </p:spPr>
      </p:pic>
      <p:pic>
        <p:nvPicPr>
          <p:cNvPr id="5" name="Picture 5">
            <a:extLst>
              <a:ext uri="{FF2B5EF4-FFF2-40B4-BE49-F238E27FC236}">
                <a16:creationId xmlns:a16="http://schemas.microsoft.com/office/drawing/2014/main" id="{410D59BF-2664-0207-14E2-2EFDB6B69613}"/>
              </a:ext>
            </a:extLst>
          </p:cNvPr>
          <p:cNvPicPr>
            <a:picLocks noChangeAspect="1"/>
          </p:cNvPicPr>
          <p:nvPr/>
        </p:nvPicPr>
        <p:blipFill>
          <a:blip r:embed="rId4"/>
          <a:stretch>
            <a:fillRect/>
          </a:stretch>
        </p:blipFill>
        <p:spPr>
          <a:xfrm>
            <a:off x="4417325" y="3484673"/>
            <a:ext cx="7440304" cy="2231520"/>
          </a:xfrm>
          <a:prstGeom prst="rect">
            <a:avLst/>
          </a:prstGeom>
        </p:spPr>
      </p:pic>
    </p:spTree>
    <p:extLst>
      <p:ext uri="{BB962C8B-B14F-4D97-AF65-F5344CB8AC3E}">
        <p14:creationId xmlns:p14="http://schemas.microsoft.com/office/powerpoint/2010/main" val="40816308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7EA87-7B58-E964-11AF-B09B853C56E8}"/>
              </a:ext>
            </a:extLst>
          </p:cNvPr>
          <p:cNvSpPr>
            <a:spLocks noGrp="1"/>
          </p:cNvSpPr>
          <p:nvPr>
            <p:ph type="title"/>
          </p:nvPr>
        </p:nvSpPr>
        <p:spPr/>
        <p:txBody>
          <a:bodyPr/>
          <a:lstStyle/>
          <a:p>
            <a:r>
              <a:rPr lang="en-US" dirty="0">
                <a:solidFill>
                  <a:schemeClr val="bg1"/>
                </a:solidFill>
                <a:cs typeface="Calibri Light"/>
              </a:rPr>
              <a:t>KIC Right ascension</a:t>
            </a:r>
            <a:endParaRPr lang="en-US" dirty="0"/>
          </a:p>
        </p:txBody>
      </p:sp>
      <p:sp>
        <p:nvSpPr>
          <p:cNvPr id="3" name="Content Placeholder 2">
            <a:extLst>
              <a:ext uri="{FF2B5EF4-FFF2-40B4-BE49-F238E27FC236}">
                <a16:creationId xmlns:a16="http://schemas.microsoft.com/office/drawing/2014/main" id="{4EA116F9-B8EE-0E1C-906E-F78F97123578}"/>
              </a:ext>
            </a:extLst>
          </p:cNvPr>
          <p:cNvSpPr>
            <a:spLocks noGrp="1"/>
          </p:cNvSpPr>
          <p:nvPr>
            <p:ph idx="1"/>
          </p:nvPr>
        </p:nvSpPr>
        <p:spPr>
          <a:xfrm>
            <a:off x="838200" y="1825625"/>
            <a:ext cx="9935570" cy="4351338"/>
          </a:xfrm>
        </p:spPr>
        <p:txBody>
          <a:bodyPr vert="horz" lIns="91440" tIns="45720" rIns="91440" bIns="45720" rtlCol="0" anchor="t">
            <a:normAutofit/>
          </a:bodyPr>
          <a:lstStyle/>
          <a:p>
            <a:pPr marL="0" indent="0">
              <a:buNone/>
            </a:pPr>
            <a:r>
              <a:rPr lang="en-US" dirty="0">
                <a:solidFill>
                  <a:schemeClr val="bg1"/>
                </a:solidFill>
                <a:cs typeface="Calibri"/>
              </a:rPr>
              <a:t>The probability of a KOI being an exoplanet is inversely proportional to the KIC right ascension</a:t>
            </a:r>
          </a:p>
        </p:txBody>
      </p:sp>
      <p:pic>
        <p:nvPicPr>
          <p:cNvPr id="4" name="Picture 4" descr="Chart, bar chart&#10;&#10;Description automatically generated">
            <a:extLst>
              <a:ext uri="{FF2B5EF4-FFF2-40B4-BE49-F238E27FC236}">
                <a16:creationId xmlns:a16="http://schemas.microsoft.com/office/drawing/2014/main" id="{4C7D9DC2-8A67-4259-A724-E26AA4024486}"/>
              </a:ext>
            </a:extLst>
          </p:cNvPr>
          <p:cNvPicPr>
            <a:picLocks noChangeAspect="1"/>
          </p:cNvPicPr>
          <p:nvPr/>
        </p:nvPicPr>
        <p:blipFill>
          <a:blip r:embed="rId3"/>
          <a:stretch>
            <a:fillRect/>
          </a:stretch>
        </p:blipFill>
        <p:spPr>
          <a:xfrm>
            <a:off x="1972102" y="3360957"/>
            <a:ext cx="7974841" cy="2353846"/>
          </a:xfrm>
          <a:prstGeom prst="rect">
            <a:avLst/>
          </a:prstGeom>
        </p:spPr>
      </p:pic>
    </p:spTree>
    <p:extLst>
      <p:ext uri="{BB962C8B-B14F-4D97-AF65-F5344CB8AC3E}">
        <p14:creationId xmlns:p14="http://schemas.microsoft.com/office/powerpoint/2010/main" val="1577049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419B8-1351-CB0D-4538-B56C96226B0E}"/>
              </a:ext>
            </a:extLst>
          </p:cNvPr>
          <p:cNvSpPr>
            <a:spLocks noGrp="1"/>
          </p:cNvSpPr>
          <p:nvPr>
            <p:ph type="title"/>
          </p:nvPr>
        </p:nvSpPr>
        <p:spPr/>
        <p:txBody>
          <a:bodyPr/>
          <a:lstStyle/>
          <a:p>
            <a:r>
              <a:rPr lang="en-US" dirty="0">
                <a:solidFill>
                  <a:schemeClr val="bg1"/>
                </a:solidFill>
                <a:cs typeface="Calibri Light"/>
              </a:rPr>
              <a:t>KIC Declination</a:t>
            </a:r>
            <a:endParaRPr lang="en-US" dirty="0">
              <a:cs typeface="Calibri Light"/>
            </a:endParaRPr>
          </a:p>
        </p:txBody>
      </p:sp>
      <p:sp>
        <p:nvSpPr>
          <p:cNvPr id="3" name="Content Placeholder 2">
            <a:extLst>
              <a:ext uri="{FF2B5EF4-FFF2-40B4-BE49-F238E27FC236}">
                <a16:creationId xmlns:a16="http://schemas.microsoft.com/office/drawing/2014/main" id="{FFDD9221-20E9-64E2-87AB-4A624BDCCF22}"/>
              </a:ext>
            </a:extLst>
          </p:cNvPr>
          <p:cNvSpPr>
            <a:spLocks noGrp="1"/>
          </p:cNvSpPr>
          <p:nvPr>
            <p:ph idx="1"/>
          </p:nvPr>
        </p:nvSpPr>
        <p:spPr/>
        <p:txBody>
          <a:bodyPr vert="horz" lIns="91440" tIns="45720" rIns="91440" bIns="45720" rtlCol="0" anchor="t">
            <a:normAutofit/>
          </a:bodyPr>
          <a:lstStyle/>
          <a:p>
            <a:pPr marL="0" indent="0">
              <a:buNone/>
            </a:pPr>
            <a:r>
              <a:rPr lang="en-US" dirty="0">
                <a:solidFill>
                  <a:schemeClr val="bg1"/>
                </a:solidFill>
                <a:ea typeface="+mn-lt"/>
                <a:cs typeface="+mn-lt"/>
              </a:rPr>
              <a:t>The probability of a KOI being an exoplanet is directly proportional to the KIC declination.</a:t>
            </a:r>
          </a:p>
          <a:p>
            <a:endParaRPr lang="en-US" dirty="0">
              <a:cs typeface="Calibri"/>
            </a:endParaRPr>
          </a:p>
        </p:txBody>
      </p:sp>
      <p:pic>
        <p:nvPicPr>
          <p:cNvPr id="4" name="Picture 4" descr="Chart, bar chart&#10;&#10;Description automatically generated">
            <a:extLst>
              <a:ext uri="{FF2B5EF4-FFF2-40B4-BE49-F238E27FC236}">
                <a16:creationId xmlns:a16="http://schemas.microsoft.com/office/drawing/2014/main" id="{AE2ABAA9-6FC6-8131-0E8B-D0BF64FA23C0}"/>
              </a:ext>
            </a:extLst>
          </p:cNvPr>
          <p:cNvPicPr>
            <a:picLocks noChangeAspect="1"/>
          </p:cNvPicPr>
          <p:nvPr/>
        </p:nvPicPr>
        <p:blipFill>
          <a:blip r:embed="rId3"/>
          <a:stretch>
            <a:fillRect/>
          </a:stretch>
        </p:blipFill>
        <p:spPr>
          <a:xfrm>
            <a:off x="1687774" y="3028348"/>
            <a:ext cx="9248631" cy="2791601"/>
          </a:xfrm>
          <a:prstGeom prst="rect">
            <a:avLst/>
          </a:prstGeom>
        </p:spPr>
      </p:pic>
    </p:spTree>
    <p:extLst>
      <p:ext uri="{BB962C8B-B14F-4D97-AF65-F5344CB8AC3E}">
        <p14:creationId xmlns:p14="http://schemas.microsoft.com/office/powerpoint/2010/main" val="243187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C6C1F-01C5-F574-0140-BAD8F89C38A5}"/>
              </a:ext>
            </a:extLst>
          </p:cNvPr>
          <p:cNvSpPr>
            <a:spLocks noGrp="1"/>
          </p:cNvSpPr>
          <p:nvPr>
            <p:ph type="title"/>
          </p:nvPr>
        </p:nvSpPr>
        <p:spPr/>
        <p:txBody>
          <a:bodyPr/>
          <a:lstStyle/>
          <a:p>
            <a:r>
              <a:rPr lang="en-US" dirty="0">
                <a:solidFill>
                  <a:schemeClr val="bg1"/>
                </a:solidFill>
                <a:cs typeface="Calibri Light"/>
              </a:rPr>
              <a:t>Models and their performances</a:t>
            </a:r>
          </a:p>
        </p:txBody>
      </p:sp>
      <p:sp>
        <p:nvSpPr>
          <p:cNvPr id="3" name="Content Placeholder 2">
            <a:extLst>
              <a:ext uri="{FF2B5EF4-FFF2-40B4-BE49-F238E27FC236}">
                <a16:creationId xmlns:a16="http://schemas.microsoft.com/office/drawing/2014/main" id="{B810EAEA-C04E-3FCA-A297-33C4A86C1D93}"/>
              </a:ext>
            </a:extLst>
          </p:cNvPr>
          <p:cNvSpPr>
            <a:spLocks noGrp="1"/>
          </p:cNvSpPr>
          <p:nvPr>
            <p:ph idx="1"/>
          </p:nvPr>
        </p:nvSpPr>
        <p:spPr/>
        <p:txBody>
          <a:bodyPr vert="horz" lIns="91440" tIns="45720" rIns="91440" bIns="45720" rtlCol="0" anchor="t">
            <a:normAutofit/>
          </a:bodyPr>
          <a:lstStyle/>
          <a:p>
            <a:pPr marL="0" indent="0">
              <a:buNone/>
            </a:pPr>
            <a:r>
              <a:rPr lang="en-US" dirty="0">
                <a:solidFill>
                  <a:schemeClr val="bg1"/>
                </a:solidFill>
                <a:cs typeface="Calibri"/>
              </a:rPr>
              <a:t>1. Logistic Regression</a:t>
            </a:r>
            <a:endParaRPr lang="en-US">
              <a:solidFill>
                <a:schemeClr val="bg1"/>
              </a:solidFill>
              <a:cs typeface="Calibri"/>
            </a:endParaRPr>
          </a:p>
          <a:p>
            <a:pPr marL="0" indent="0">
              <a:buNone/>
            </a:pPr>
            <a:endParaRPr lang="en-US" dirty="0">
              <a:solidFill>
                <a:schemeClr val="bg1"/>
              </a:solidFill>
              <a:latin typeface="Calibri"/>
              <a:cs typeface="Calibri"/>
            </a:endParaRPr>
          </a:p>
          <a:p>
            <a:pPr marL="0" indent="0">
              <a:buNone/>
            </a:pPr>
            <a:r>
              <a:rPr lang="en-US" sz="2400" dirty="0">
                <a:solidFill>
                  <a:schemeClr val="bg1"/>
                </a:solidFill>
                <a:latin typeface="Consolas"/>
                <a:cs typeface="Calibri"/>
              </a:rPr>
              <a:t>Accuracy: 0.796                     Confusion matrix       
Recall: 0.884
F1 Score: 0.818
Precision: 0.760</a:t>
            </a:r>
            <a:endParaRPr lang="en-US" sz="2400" dirty="0">
              <a:solidFill>
                <a:schemeClr val="bg1"/>
              </a:solidFill>
            </a:endParaRPr>
          </a:p>
        </p:txBody>
      </p:sp>
      <p:graphicFrame>
        <p:nvGraphicFramePr>
          <p:cNvPr id="4" name="Table 4">
            <a:extLst>
              <a:ext uri="{FF2B5EF4-FFF2-40B4-BE49-F238E27FC236}">
                <a16:creationId xmlns:a16="http://schemas.microsoft.com/office/drawing/2014/main" id="{ED214D4C-EE55-6939-6554-B05F0E2582F6}"/>
              </a:ext>
            </a:extLst>
          </p:cNvPr>
          <p:cNvGraphicFramePr>
            <a:graphicFrameLocks noGrp="1"/>
          </p:cNvGraphicFramePr>
          <p:nvPr>
            <p:extLst>
              <p:ext uri="{D42A27DB-BD31-4B8C-83A1-F6EECF244321}">
                <p14:modId xmlns:p14="http://schemas.microsoft.com/office/powerpoint/2010/main" val="573289140"/>
              </p:ext>
            </p:extLst>
          </p:nvPr>
        </p:nvGraphicFramePr>
        <p:xfrm>
          <a:off x="6892119" y="3411940"/>
          <a:ext cx="3084696" cy="1231027"/>
        </p:xfrm>
        <a:graphic>
          <a:graphicData uri="http://schemas.openxmlformats.org/drawingml/2006/table">
            <a:tbl>
              <a:tblPr firstRow="1" bandRow="1">
                <a:tableStyleId>{5C22544A-7EE6-4342-B048-85BDC9FD1C3A}</a:tableStyleId>
              </a:tblPr>
              <a:tblGrid>
                <a:gridCol w="1542348">
                  <a:extLst>
                    <a:ext uri="{9D8B030D-6E8A-4147-A177-3AD203B41FA5}">
                      <a16:colId xmlns:a16="http://schemas.microsoft.com/office/drawing/2014/main" val="4182655003"/>
                    </a:ext>
                  </a:extLst>
                </a:gridCol>
                <a:gridCol w="1542348">
                  <a:extLst>
                    <a:ext uri="{9D8B030D-6E8A-4147-A177-3AD203B41FA5}">
                      <a16:colId xmlns:a16="http://schemas.microsoft.com/office/drawing/2014/main" val="223261733"/>
                    </a:ext>
                  </a:extLst>
                </a:gridCol>
              </a:tblGrid>
              <a:tr h="642275">
                <a:tc>
                  <a:txBody>
                    <a:bodyPr/>
                    <a:lstStyle/>
                    <a:p>
                      <a:pPr algn="ctr"/>
                      <a:r>
                        <a:rPr lang="en-US" sz="2400" b="0" dirty="0">
                          <a:solidFill>
                            <a:schemeClr val="tx1"/>
                          </a:solidFill>
                        </a:rPr>
                        <a:t>1087</a:t>
                      </a:r>
                    </a:p>
                  </a:txBody>
                  <a:tcPr>
                    <a:solidFill>
                      <a:schemeClr val="accent5">
                        <a:lumMod val="20000"/>
                        <a:lumOff val="80000"/>
                      </a:schemeClr>
                    </a:solidFill>
                  </a:tcPr>
                </a:tc>
                <a:tc>
                  <a:txBody>
                    <a:bodyPr/>
                    <a:lstStyle/>
                    <a:p>
                      <a:pPr algn="ctr"/>
                      <a:r>
                        <a:rPr lang="en-US" sz="2400" b="0" dirty="0">
                          <a:solidFill>
                            <a:schemeClr val="tx1"/>
                          </a:solidFill>
                        </a:rPr>
                        <a:t>460</a:t>
                      </a:r>
                    </a:p>
                  </a:txBody>
                  <a:tcPr>
                    <a:solidFill>
                      <a:schemeClr val="accent5">
                        <a:lumMod val="20000"/>
                        <a:lumOff val="80000"/>
                      </a:schemeClr>
                    </a:solidFill>
                  </a:tcPr>
                </a:tc>
                <a:extLst>
                  <a:ext uri="{0D108BD9-81ED-4DB2-BD59-A6C34878D82A}">
                    <a16:rowId xmlns:a16="http://schemas.microsoft.com/office/drawing/2014/main" val="2368299226"/>
                  </a:ext>
                </a:extLst>
              </a:tr>
              <a:tr h="588752">
                <a:tc>
                  <a:txBody>
                    <a:bodyPr/>
                    <a:lstStyle/>
                    <a:p>
                      <a:pPr algn="ctr"/>
                      <a:r>
                        <a:rPr lang="en-US" sz="2400" dirty="0"/>
                        <a:t>191</a:t>
                      </a:r>
                      <a:endParaRPr lang="en-US" dirty="0"/>
                    </a:p>
                  </a:txBody>
                  <a:tcPr>
                    <a:solidFill>
                      <a:schemeClr val="accent5">
                        <a:lumMod val="20000"/>
                        <a:lumOff val="80000"/>
                      </a:schemeClr>
                    </a:solidFill>
                  </a:tcPr>
                </a:tc>
                <a:tc>
                  <a:txBody>
                    <a:bodyPr/>
                    <a:lstStyle/>
                    <a:p>
                      <a:pPr lvl="0" algn="ctr">
                        <a:buNone/>
                      </a:pPr>
                      <a:r>
                        <a:rPr lang="en-US" dirty="0"/>
                        <a:t>  </a:t>
                      </a:r>
                      <a:r>
                        <a:rPr lang="en-US" sz="2400" dirty="0"/>
                        <a:t>1460</a:t>
                      </a:r>
                      <a:endParaRPr lang="en-US" dirty="0"/>
                    </a:p>
                  </a:txBody>
                  <a:tcPr>
                    <a:solidFill>
                      <a:schemeClr val="accent5">
                        <a:lumMod val="20000"/>
                        <a:lumOff val="80000"/>
                      </a:schemeClr>
                    </a:solidFill>
                  </a:tcPr>
                </a:tc>
                <a:extLst>
                  <a:ext uri="{0D108BD9-81ED-4DB2-BD59-A6C34878D82A}">
                    <a16:rowId xmlns:a16="http://schemas.microsoft.com/office/drawing/2014/main" val="1328112560"/>
                  </a:ext>
                </a:extLst>
              </a:tr>
            </a:tbl>
          </a:graphicData>
        </a:graphic>
      </p:graphicFrame>
    </p:spTree>
    <p:extLst>
      <p:ext uri="{BB962C8B-B14F-4D97-AF65-F5344CB8AC3E}">
        <p14:creationId xmlns:p14="http://schemas.microsoft.com/office/powerpoint/2010/main" val="28847352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t="-5000" b="-5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608F6B-DCBA-FB98-184C-395A61693B8B}"/>
              </a:ext>
            </a:extLst>
          </p:cNvPr>
          <p:cNvSpPr>
            <a:spLocks noGrp="1"/>
          </p:cNvSpPr>
          <p:nvPr>
            <p:ph idx="1"/>
          </p:nvPr>
        </p:nvSpPr>
        <p:spPr>
          <a:xfrm>
            <a:off x="438150" y="1109118"/>
            <a:ext cx="5114925" cy="5067845"/>
          </a:xfrm>
        </p:spPr>
        <p:txBody>
          <a:bodyPr vert="horz" lIns="91440" tIns="45720" rIns="91440" bIns="45720" rtlCol="0" anchor="t">
            <a:normAutofit/>
          </a:bodyPr>
          <a:lstStyle/>
          <a:p>
            <a:pPr marL="0" indent="0">
              <a:buNone/>
            </a:pPr>
            <a:r>
              <a:rPr lang="en-US" dirty="0">
                <a:solidFill>
                  <a:schemeClr val="bg1"/>
                </a:solidFill>
                <a:ea typeface="+mn-lt"/>
                <a:cs typeface="+mn-lt"/>
              </a:rPr>
              <a:t>2.KNeighbours Classifier</a:t>
            </a:r>
          </a:p>
          <a:p>
            <a:endParaRPr lang="en-US" dirty="0">
              <a:ea typeface="+mn-lt"/>
              <a:cs typeface="+mn-lt"/>
            </a:endParaRPr>
          </a:p>
          <a:p>
            <a:pPr marL="0" indent="0">
              <a:buNone/>
            </a:pPr>
            <a:endParaRPr lang="en-US" dirty="0">
              <a:solidFill>
                <a:schemeClr val="bg1"/>
              </a:solidFill>
              <a:latin typeface="Consolas"/>
            </a:endParaRPr>
          </a:p>
          <a:p>
            <a:pPr marL="0" indent="0">
              <a:buNone/>
            </a:pPr>
            <a:r>
              <a:rPr lang="en-US" dirty="0">
                <a:solidFill>
                  <a:schemeClr val="bg1"/>
                </a:solidFill>
                <a:latin typeface="Consolas"/>
              </a:rPr>
              <a:t>Accuracy:0.784           Recall: 0.795</a:t>
            </a:r>
            <a:br>
              <a:rPr lang="en-US" dirty="0">
                <a:solidFill>
                  <a:schemeClr val="bg1"/>
                </a:solidFill>
                <a:latin typeface="Consolas"/>
              </a:rPr>
            </a:br>
            <a:r>
              <a:rPr lang="en-US" dirty="0">
                <a:solidFill>
                  <a:schemeClr val="bg1"/>
                </a:solidFill>
                <a:latin typeface="Consolas"/>
              </a:rPr>
              <a:t>F1 Score: 0.792</a:t>
            </a:r>
            <a:br>
              <a:rPr lang="en-US" dirty="0">
                <a:solidFill>
                  <a:schemeClr val="bg1"/>
                </a:solidFill>
                <a:latin typeface="Consolas"/>
              </a:rPr>
            </a:br>
            <a:r>
              <a:rPr lang="en-US" dirty="0">
                <a:solidFill>
                  <a:schemeClr val="bg1"/>
                </a:solidFill>
                <a:latin typeface="Consolas"/>
              </a:rPr>
              <a:t>Precision: 0.788</a:t>
            </a:r>
            <a:endParaRPr lang="en-US" dirty="0">
              <a:solidFill>
                <a:schemeClr val="bg1"/>
              </a:solidFill>
              <a:ea typeface="+mn-lt"/>
              <a:cs typeface="+mn-lt"/>
            </a:endParaRPr>
          </a:p>
          <a:p>
            <a:endParaRPr lang="en-US" dirty="0">
              <a:ea typeface="Calibri"/>
              <a:cs typeface="Calibri"/>
            </a:endParaRPr>
          </a:p>
        </p:txBody>
      </p:sp>
      <p:sp>
        <p:nvSpPr>
          <p:cNvPr id="4" name="TextBox 3">
            <a:extLst>
              <a:ext uri="{FF2B5EF4-FFF2-40B4-BE49-F238E27FC236}">
                <a16:creationId xmlns:a16="http://schemas.microsoft.com/office/drawing/2014/main" id="{05BE704E-35F0-0DE2-26E6-A668157ABEDA}"/>
              </a:ext>
            </a:extLst>
          </p:cNvPr>
          <p:cNvSpPr txBox="1"/>
          <p:nvPr/>
        </p:nvSpPr>
        <p:spPr>
          <a:xfrm>
            <a:off x="7315200" y="2547937"/>
            <a:ext cx="2857500" cy="954107"/>
          </a:xfrm>
          <a:prstGeom prst="rect">
            <a:avLst/>
          </a:prstGeom>
          <a:noFill/>
        </p:spPr>
        <p:txBody>
          <a:bodyPr wrap="square" rtlCol="0">
            <a:spAutoFit/>
          </a:bodyPr>
          <a:lstStyle/>
          <a:p>
            <a:r>
              <a:rPr lang="en-US" sz="2800" dirty="0">
                <a:solidFill>
                  <a:schemeClr val="bg1"/>
                </a:solidFill>
              </a:rPr>
              <a:t>Confusion matrix</a:t>
            </a:r>
          </a:p>
          <a:p>
            <a:endParaRPr lang="en-IN" sz="2800" dirty="0">
              <a:solidFill>
                <a:schemeClr val="bg1"/>
              </a:solidFill>
            </a:endParaRPr>
          </a:p>
        </p:txBody>
      </p:sp>
      <p:graphicFrame>
        <p:nvGraphicFramePr>
          <p:cNvPr id="5" name="Table 5">
            <a:extLst>
              <a:ext uri="{FF2B5EF4-FFF2-40B4-BE49-F238E27FC236}">
                <a16:creationId xmlns:a16="http://schemas.microsoft.com/office/drawing/2014/main" id="{06F1138A-17BC-E1D3-734B-94D9D514E92E}"/>
              </a:ext>
            </a:extLst>
          </p:cNvPr>
          <p:cNvGraphicFramePr>
            <a:graphicFrameLocks noGrp="1"/>
          </p:cNvGraphicFramePr>
          <p:nvPr>
            <p:extLst>
              <p:ext uri="{D42A27DB-BD31-4B8C-83A1-F6EECF244321}">
                <p14:modId xmlns:p14="http://schemas.microsoft.com/office/powerpoint/2010/main" val="2998456141"/>
              </p:ext>
            </p:extLst>
          </p:nvPr>
        </p:nvGraphicFramePr>
        <p:xfrm>
          <a:off x="7219947" y="3272200"/>
          <a:ext cx="2857502" cy="1128350"/>
        </p:xfrm>
        <a:graphic>
          <a:graphicData uri="http://schemas.openxmlformats.org/drawingml/2006/table">
            <a:tbl>
              <a:tblPr firstRow="1" bandRow="1">
                <a:tableStyleId>{5C22544A-7EE6-4342-B048-85BDC9FD1C3A}</a:tableStyleId>
              </a:tblPr>
              <a:tblGrid>
                <a:gridCol w="1428751">
                  <a:extLst>
                    <a:ext uri="{9D8B030D-6E8A-4147-A177-3AD203B41FA5}">
                      <a16:colId xmlns:a16="http://schemas.microsoft.com/office/drawing/2014/main" val="2001772418"/>
                    </a:ext>
                  </a:extLst>
                </a:gridCol>
                <a:gridCol w="1428751">
                  <a:extLst>
                    <a:ext uri="{9D8B030D-6E8A-4147-A177-3AD203B41FA5}">
                      <a16:colId xmlns:a16="http://schemas.microsoft.com/office/drawing/2014/main" val="4198914075"/>
                    </a:ext>
                  </a:extLst>
                </a:gridCol>
              </a:tblGrid>
              <a:tr h="564175">
                <a:tc>
                  <a:txBody>
                    <a:bodyPr/>
                    <a:lstStyle/>
                    <a:p>
                      <a:pPr algn="ctr"/>
                      <a:r>
                        <a:rPr lang="en-US" sz="2400" b="0" dirty="0">
                          <a:solidFill>
                            <a:schemeClr val="tx1"/>
                          </a:solidFill>
                        </a:rPr>
                        <a:t>1195</a:t>
                      </a:r>
                    </a:p>
                  </a:txBody>
                  <a:tcPr>
                    <a:solidFill>
                      <a:schemeClr val="accent5">
                        <a:lumMod val="20000"/>
                        <a:lumOff val="80000"/>
                      </a:schemeClr>
                    </a:solidFill>
                  </a:tcPr>
                </a:tc>
                <a:tc>
                  <a:txBody>
                    <a:bodyPr/>
                    <a:lstStyle/>
                    <a:p>
                      <a:pPr algn="ctr"/>
                      <a:r>
                        <a:rPr lang="en-US" sz="2400" b="0" dirty="0">
                          <a:solidFill>
                            <a:schemeClr val="tx1"/>
                          </a:solidFill>
                        </a:rPr>
                        <a:t>352</a:t>
                      </a:r>
                    </a:p>
                  </a:txBody>
                  <a:tcPr>
                    <a:solidFill>
                      <a:schemeClr val="accent5">
                        <a:lumMod val="20000"/>
                        <a:lumOff val="80000"/>
                      </a:schemeClr>
                    </a:solidFill>
                  </a:tcPr>
                </a:tc>
                <a:extLst>
                  <a:ext uri="{0D108BD9-81ED-4DB2-BD59-A6C34878D82A}">
                    <a16:rowId xmlns:a16="http://schemas.microsoft.com/office/drawing/2014/main" val="1271637002"/>
                  </a:ext>
                </a:extLst>
              </a:tr>
              <a:tr h="564175">
                <a:tc>
                  <a:txBody>
                    <a:bodyPr/>
                    <a:lstStyle/>
                    <a:p>
                      <a:pPr algn="ctr"/>
                      <a:r>
                        <a:rPr lang="en-US" sz="2400" dirty="0">
                          <a:solidFill>
                            <a:schemeClr val="tx1"/>
                          </a:solidFill>
                        </a:rPr>
                        <a:t>339</a:t>
                      </a:r>
                    </a:p>
                  </a:txBody>
                  <a:tcPr>
                    <a:solidFill>
                      <a:schemeClr val="accent5">
                        <a:lumMod val="20000"/>
                        <a:lumOff val="80000"/>
                      </a:schemeClr>
                    </a:solidFill>
                  </a:tcPr>
                </a:tc>
                <a:tc>
                  <a:txBody>
                    <a:bodyPr/>
                    <a:lstStyle/>
                    <a:p>
                      <a:pPr algn="ctr"/>
                      <a:r>
                        <a:rPr lang="en-US" sz="2400" dirty="0"/>
                        <a:t>1312</a:t>
                      </a:r>
                    </a:p>
                  </a:txBody>
                  <a:tcPr>
                    <a:solidFill>
                      <a:schemeClr val="accent5">
                        <a:lumMod val="20000"/>
                        <a:lumOff val="80000"/>
                      </a:schemeClr>
                    </a:solidFill>
                  </a:tcPr>
                </a:tc>
                <a:extLst>
                  <a:ext uri="{0D108BD9-81ED-4DB2-BD59-A6C34878D82A}">
                    <a16:rowId xmlns:a16="http://schemas.microsoft.com/office/drawing/2014/main" val="4058702882"/>
                  </a:ext>
                </a:extLst>
              </a:tr>
            </a:tbl>
          </a:graphicData>
        </a:graphic>
      </p:graphicFrame>
    </p:spTree>
    <p:extLst>
      <p:ext uri="{BB962C8B-B14F-4D97-AF65-F5344CB8AC3E}">
        <p14:creationId xmlns:p14="http://schemas.microsoft.com/office/powerpoint/2010/main" val="3529188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t="-5000" b="-5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9815AF-685B-8397-E17C-F7F1C80E81D9}"/>
              </a:ext>
            </a:extLst>
          </p:cNvPr>
          <p:cNvSpPr>
            <a:spLocks noGrp="1"/>
          </p:cNvSpPr>
          <p:nvPr>
            <p:ph idx="1"/>
          </p:nvPr>
        </p:nvSpPr>
        <p:spPr>
          <a:xfrm>
            <a:off x="838200" y="836163"/>
            <a:ext cx="10515600" cy="5340800"/>
          </a:xfrm>
        </p:spPr>
        <p:txBody>
          <a:bodyPr vert="horz" lIns="91440" tIns="45720" rIns="91440" bIns="45720" rtlCol="0" anchor="t">
            <a:normAutofit/>
          </a:bodyPr>
          <a:lstStyle/>
          <a:p>
            <a:pPr marL="0" indent="0">
              <a:buNone/>
            </a:pPr>
            <a:r>
              <a:rPr lang="en-US" dirty="0">
                <a:solidFill>
                  <a:schemeClr val="bg1"/>
                </a:solidFill>
                <a:ea typeface="Calibri"/>
                <a:cs typeface="Calibri"/>
              </a:rPr>
              <a:t>3.Decision Tree Classifier</a:t>
            </a:r>
          </a:p>
          <a:p>
            <a:pPr marL="0" indent="0">
              <a:buNone/>
            </a:pPr>
            <a:endParaRPr lang="en-US" dirty="0">
              <a:solidFill>
                <a:schemeClr val="bg1"/>
              </a:solidFill>
              <a:ea typeface="Calibri"/>
              <a:cs typeface="Calibri"/>
            </a:endParaRPr>
          </a:p>
          <a:p>
            <a:pPr marL="0" indent="0">
              <a:buNone/>
            </a:pPr>
            <a:endParaRPr lang="en-US" dirty="0">
              <a:solidFill>
                <a:schemeClr val="bg1"/>
              </a:solidFill>
              <a:ea typeface="Calibri"/>
              <a:cs typeface="Calibri"/>
            </a:endParaRPr>
          </a:p>
          <a:p>
            <a:pPr marL="0" indent="0">
              <a:buNone/>
            </a:pPr>
            <a:r>
              <a:rPr lang="en-US" dirty="0">
                <a:solidFill>
                  <a:schemeClr val="bg1"/>
                </a:solidFill>
                <a:ea typeface="Calibri"/>
                <a:cs typeface="Calibri"/>
              </a:rPr>
              <a:t>Accuracy: 0.99                                                Confusion matrix</a:t>
            </a:r>
          </a:p>
          <a:p>
            <a:pPr marL="0" indent="0">
              <a:buNone/>
            </a:pPr>
            <a:r>
              <a:rPr lang="en-US" dirty="0">
                <a:solidFill>
                  <a:schemeClr val="bg1"/>
                </a:solidFill>
                <a:ea typeface="Calibri"/>
                <a:cs typeface="Calibri"/>
              </a:rPr>
              <a:t>Recall:0.988</a:t>
            </a:r>
          </a:p>
          <a:p>
            <a:pPr marL="0" indent="0">
              <a:buNone/>
            </a:pPr>
            <a:r>
              <a:rPr lang="en-US" dirty="0">
                <a:solidFill>
                  <a:schemeClr val="bg1"/>
                </a:solidFill>
                <a:ea typeface="Calibri"/>
                <a:cs typeface="Calibri"/>
              </a:rPr>
              <a:t>F1 Score:0.991</a:t>
            </a:r>
          </a:p>
          <a:p>
            <a:pPr marL="0" indent="0">
              <a:buNone/>
            </a:pPr>
            <a:r>
              <a:rPr lang="en-US" dirty="0">
                <a:solidFill>
                  <a:schemeClr val="bg1"/>
                </a:solidFill>
                <a:ea typeface="Calibri"/>
                <a:cs typeface="Calibri"/>
              </a:rPr>
              <a:t>Precision: 0.994</a:t>
            </a:r>
          </a:p>
        </p:txBody>
      </p:sp>
      <p:graphicFrame>
        <p:nvGraphicFramePr>
          <p:cNvPr id="4" name="Table 4">
            <a:extLst>
              <a:ext uri="{FF2B5EF4-FFF2-40B4-BE49-F238E27FC236}">
                <a16:creationId xmlns:a16="http://schemas.microsoft.com/office/drawing/2014/main" id="{F632F49E-2F47-08EC-EA4A-FC3B9D89D05D}"/>
              </a:ext>
            </a:extLst>
          </p:cNvPr>
          <p:cNvGraphicFramePr>
            <a:graphicFrameLocks noGrp="1"/>
          </p:cNvGraphicFramePr>
          <p:nvPr>
            <p:extLst>
              <p:ext uri="{D42A27DB-BD31-4B8C-83A1-F6EECF244321}">
                <p14:modId xmlns:p14="http://schemas.microsoft.com/office/powerpoint/2010/main" val="1594351547"/>
              </p:ext>
            </p:extLst>
          </p:nvPr>
        </p:nvGraphicFramePr>
        <p:xfrm>
          <a:off x="6619164" y="3002507"/>
          <a:ext cx="3460022" cy="1355156"/>
        </p:xfrm>
        <a:graphic>
          <a:graphicData uri="http://schemas.openxmlformats.org/drawingml/2006/table">
            <a:tbl>
              <a:tblPr firstRow="1" bandRow="1">
                <a:tableStyleId>{5C22544A-7EE6-4342-B048-85BDC9FD1C3A}</a:tableStyleId>
              </a:tblPr>
              <a:tblGrid>
                <a:gridCol w="1730011">
                  <a:extLst>
                    <a:ext uri="{9D8B030D-6E8A-4147-A177-3AD203B41FA5}">
                      <a16:colId xmlns:a16="http://schemas.microsoft.com/office/drawing/2014/main" val="2912766229"/>
                    </a:ext>
                  </a:extLst>
                </a:gridCol>
                <a:gridCol w="1730011">
                  <a:extLst>
                    <a:ext uri="{9D8B030D-6E8A-4147-A177-3AD203B41FA5}">
                      <a16:colId xmlns:a16="http://schemas.microsoft.com/office/drawing/2014/main" val="2412683367"/>
                    </a:ext>
                  </a:extLst>
                </a:gridCol>
              </a:tblGrid>
              <a:tr h="677578">
                <a:tc>
                  <a:txBody>
                    <a:bodyPr/>
                    <a:lstStyle/>
                    <a:p>
                      <a:pPr algn="ctr"/>
                      <a:r>
                        <a:rPr lang="en-US" sz="2400" b="0" dirty="0">
                          <a:solidFill>
                            <a:schemeClr val="tx1"/>
                          </a:solidFill>
                        </a:rPr>
                        <a:t>1537</a:t>
                      </a:r>
                      <a:endParaRPr lang="en-US" dirty="0"/>
                    </a:p>
                  </a:txBody>
                  <a:tcPr>
                    <a:solidFill>
                      <a:schemeClr val="accent5">
                        <a:lumMod val="20000"/>
                        <a:lumOff val="80000"/>
                      </a:schemeClr>
                    </a:solidFill>
                  </a:tcPr>
                </a:tc>
                <a:tc>
                  <a:txBody>
                    <a:bodyPr/>
                    <a:lstStyle/>
                    <a:p>
                      <a:pPr algn="ctr"/>
                      <a:r>
                        <a:rPr lang="en-US" sz="2400" b="0" dirty="0">
                          <a:solidFill>
                            <a:schemeClr val="tx1"/>
                          </a:solidFill>
                        </a:rPr>
                        <a:t>10</a:t>
                      </a:r>
                      <a:endParaRPr lang="en-US" b="0"/>
                    </a:p>
                  </a:txBody>
                  <a:tcPr>
                    <a:solidFill>
                      <a:schemeClr val="accent5">
                        <a:lumMod val="20000"/>
                        <a:lumOff val="80000"/>
                      </a:schemeClr>
                    </a:solidFill>
                  </a:tcPr>
                </a:tc>
                <a:extLst>
                  <a:ext uri="{0D108BD9-81ED-4DB2-BD59-A6C34878D82A}">
                    <a16:rowId xmlns:a16="http://schemas.microsoft.com/office/drawing/2014/main" val="2984757684"/>
                  </a:ext>
                </a:extLst>
              </a:tr>
              <a:tr h="677578">
                <a:tc>
                  <a:txBody>
                    <a:bodyPr/>
                    <a:lstStyle/>
                    <a:p>
                      <a:pPr algn="ctr"/>
                      <a:r>
                        <a:rPr lang="en-US" sz="2400" dirty="0">
                          <a:solidFill>
                            <a:schemeClr val="tx1"/>
                          </a:solidFill>
                        </a:rPr>
                        <a:t>19</a:t>
                      </a:r>
                    </a:p>
                  </a:txBody>
                  <a:tcPr>
                    <a:solidFill>
                      <a:schemeClr val="accent5">
                        <a:lumMod val="20000"/>
                        <a:lumOff val="80000"/>
                      </a:schemeClr>
                    </a:solidFill>
                  </a:tcPr>
                </a:tc>
                <a:tc>
                  <a:txBody>
                    <a:bodyPr/>
                    <a:lstStyle/>
                    <a:p>
                      <a:pPr algn="ctr"/>
                      <a:r>
                        <a:rPr lang="en-US" sz="2400" dirty="0">
                          <a:solidFill>
                            <a:schemeClr val="tx1"/>
                          </a:solidFill>
                        </a:rPr>
                        <a:t>1632</a:t>
                      </a:r>
                      <a:endParaRPr lang="en-US"/>
                    </a:p>
                  </a:txBody>
                  <a:tcPr>
                    <a:solidFill>
                      <a:schemeClr val="accent5">
                        <a:lumMod val="20000"/>
                        <a:lumOff val="80000"/>
                      </a:schemeClr>
                    </a:solidFill>
                  </a:tcPr>
                </a:tc>
                <a:extLst>
                  <a:ext uri="{0D108BD9-81ED-4DB2-BD59-A6C34878D82A}">
                    <a16:rowId xmlns:a16="http://schemas.microsoft.com/office/drawing/2014/main" val="201658124"/>
                  </a:ext>
                </a:extLst>
              </a:tr>
            </a:tbl>
          </a:graphicData>
        </a:graphic>
      </p:graphicFrame>
    </p:spTree>
    <p:extLst>
      <p:ext uri="{BB962C8B-B14F-4D97-AF65-F5344CB8AC3E}">
        <p14:creationId xmlns:p14="http://schemas.microsoft.com/office/powerpoint/2010/main" val="18605628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t="-5000" b="-5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290394-9DCC-C87C-4848-74D8B9FE745D}"/>
              </a:ext>
            </a:extLst>
          </p:cNvPr>
          <p:cNvSpPr>
            <a:spLocks noGrp="1"/>
          </p:cNvSpPr>
          <p:nvPr>
            <p:ph idx="1"/>
          </p:nvPr>
        </p:nvSpPr>
        <p:spPr>
          <a:xfrm>
            <a:off x="838200" y="927147"/>
            <a:ext cx="10515600" cy="4351338"/>
          </a:xfrm>
        </p:spPr>
        <p:txBody>
          <a:bodyPr vert="horz" lIns="91440" tIns="45720" rIns="91440" bIns="45720" rtlCol="0" anchor="t">
            <a:normAutofit/>
          </a:bodyPr>
          <a:lstStyle/>
          <a:p>
            <a:pPr marL="0" indent="0">
              <a:buNone/>
            </a:pPr>
            <a:r>
              <a:rPr lang="en-US" dirty="0">
                <a:solidFill>
                  <a:schemeClr val="bg1"/>
                </a:solidFill>
                <a:ea typeface="Calibri"/>
                <a:cs typeface="Calibri"/>
              </a:rPr>
              <a:t>4.Random Forest Classifier</a:t>
            </a:r>
          </a:p>
          <a:p>
            <a:pPr marL="0" indent="0">
              <a:buNone/>
            </a:pPr>
            <a:endParaRPr lang="en-US" dirty="0">
              <a:solidFill>
                <a:schemeClr val="bg1"/>
              </a:solidFill>
              <a:ea typeface="Calibri"/>
              <a:cs typeface="Calibri"/>
            </a:endParaRPr>
          </a:p>
          <a:p>
            <a:pPr marL="0" indent="0">
              <a:buNone/>
            </a:pPr>
            <a:r>
              <a:rPr lang="en-US">
                <a:solidFill>
                  <a:schemeClr val="bg1"/>
                </a:solidFill>
                <a:ea typeface="Calibri"/>
                <a:cs typeface="Calibri"/>
              </a:rPr>
              <a:t>Accuracy:  0.992                                                    Confusion Matrix</a:t>
            </a:r>
          </a:p>
          <a:p>
            <a:pPr marL="0" indent="0">
              <a:buNone/>
            </a:pPr>
            <a:r>
              <a:rPr lang="en-US">
                <a:solidFill>
                  <a:schemeClr val="bg1"/>
                </a:solidFill>
                <a:ea typeface="Calibri"/>
                <a:cs typeface="Calibri"/>
              </a:rPr>
              <a:t>Recall: 0.985</a:t>
            </a:r>
          </a:p>
          <a:p>
            <a:pPr marL="0" indent="0">
              <a:buNone/>
            </a:pPr>
            <a:r>
              <a:rPr lang="en-US">
                <a:solidFill>
                  <a:schemeClr val="bg1"/>
                </a:solidFill>
                <a:ea typeface="Calibri"/>
                <a:cs typeface="Calibri"/>
              </a:rPr>
              <a:t>F1 Score: 0.</a:t>
            </a:r>
          </a:p>
          <a:p>
            <a:pPr marL="0" indent="0">
              <a:buNone/>
            </a:pPr>
            <a:r>
              <a:rPr lang="en-US" dirty="0">
                <a:solidFill>
                  <a:schemeClr val="bg1"/>
                </a:solidFill>
                <a:ea typeface="Calibri"/>
                <a:cs typeface="Calibri"/>
              </a:rPr>
              <a:t>Precision:</a:t>
            </a:r>
          </a:p>
        </p:txBody>
      </p:sp>
      <p:graphicFrame>
        <p:nvGraphicFramePr>
          <p:cNvPr id="4" name="Table 4">
            <a:extLst>
              <a:ext uri="{FF2B5EF4-FFF2-40B4-BE49-F238E27FC236}">
                <a16:creationId xmlns:a16="http://schemas.microsoft.com/office/drawing/2014/main" id="{8B443BD8-7E08-A91B-5F0F-D16CA2260AC6}"/>
              </a:ext>
            </a:extLst>
          </p:cNvPr>
          <p:cNvGraphicFramePr>
            <a:graphicFrameLocks noGrp="1"/>
          </p:cNvGraphicFramePr>
          <p:nvPr>
            <p:extLst>
              <p:ext uri="{D42A27DB-BD31-4B8C-83A1-F6EECF244321}">
                <p14:modId xmlns:p14="http://schemas.microsoft.com/office/powerpoint/2010/main" val="2676842840"/>
              </p:ext>
            </p:extLst>
          </p:nvPr>
        </p:nvGraphicFramePr>
        <p:xfrm>
          <a:off x="7005851" y="2684059"/>
          <a:ext cx="3528262" cy="1355156"/>
        </p:xfrm>
        <a:graphic>
          <a:graphicData uri="http://schemas.openxmlformats.org/drawingml/2006/table">
            <a:tbl>
              <a:tblPr firstRow="1" bandRow="1">
                <a:tableStyleId>{5C22544A-7EE6-4342-B048-85BDC9FD1C3A}</a:tableStyleId>
              </a:tblPr>
              <a:tblGrid>
                <a:gridCol w="1764131">
                  <a:extLst>
                    <a:ext uri="{9D8B030D-6E8A-4147-A177-3AD203B41FA5}">
                      <a16:colId xmlns:a16="http://schemas.microsoft.com/office/drawing/2014/main" val="3066914196"/>
                    </a:ext>
                  </a:extLst>
                </a:gridCol>
                <a:gridCol w="1764131">
                  <a:extLst>
                    <a:ext uri="{9D8B030D-6E8A-4147-A177-3AD203B41FA5}">
                      <a16:colId xmlns:a16="http://schemas.microsoft.com/office/drawing/2014/main" val="568384433"/>
                    </a:ext>
                  </a:extLst>
                </a:gridCol>
              </a:tblGrid>
              <a:tr h="677578">
                <a:tc>
                  <a:txBody>
                    <a:bodyPr/>
                    <a:lstStyle/>
                    <a:p>
                      <a:pPr algn="ctr"/>
                      <a:r>
                        <a:rPr lang="en-US" sz="2400" b="0" dirty="0">
                          <a:solidFill>
                            <a:schemeClr val="tx1"/>
                          </a:solidFill>
                        </a:rPr>
                        <a:t>1547</a:t>
                      </a:r>
                    </a:p>
                  </a:txBody>
                  <a:tcPr>
                    <a:solidFill>
                      <a:schemeClr val="accent5">
                        <a:lumMod val="20000"/>
                        <a:lumOff val="80000"/>
                      </a:schemeClr>
                    </a:solidFill>
                  </a:tcPr>
                </a:tc>
                <a:tc>
                  <a:txBody>
                    <a:bodyPr/>
                    <a:lstStyle/>
                    <a:p>
                      <a:pPr algn="ctr"/>
                      <a:r>
                        <a:rPr lang="en-US" sz="2400" b="0" dirty="0">
                          <a:solidFill>
                            <a:schemeClr val="tx1"/>
                          </a:solidFill>
                        </a:rPr>
                        <a:t>0</a:t>
                      </a:r>
                    </a:p>
                  </a:txBody>
                  <a:tcPr>
                    <a:solidFill>
                      <a:schemeClr val="accent5">
                        <a:lumMod val="20000"/>
                        <a:lumOff val="80000"/>
                      </a:schemeClr>
                    </a:solidFill>
                  </a:tcPr>
                </a:tc>
                <a:extLst>
                  <a:ext uri="{0D108BD9-81ED-4DB2-BD59-A6C34878D82A}">
                    <a16:rowId xmlns:a16="http://schemas.microsoft.com/office/drawing/2014/main" val="2609471043"/>
                  </a:ext>
                </a:extLst>
              </a:tr>
              <a:tr h="677578">
                <a:tc>
                  <a:txBody>
                    <a:bodyPr/>
                    <a:lstStyle/>
                    <a:p>
                      <a:pPr algn="ctr"/>
                      <a:r>
                        <a:rPr lang="en-US" sz="2400" dirty="0">
                          <a:solidFill>
                            <a:schemeClr val="tx1"/>
                          </a:solidFill>
                        </a:rPr>
                        <a:t>25</a:t>
                      </a:r>
                    </a:p>
                  </a:txBody>
                  <a:tcPr>
                    <a:solidFill>
                      <a:schemeClr val="accent5">
                        <a:lumMod val="20000"/>
                        <a:lumOff val="80000"/>
                      </a:schemeClr>
                    </a:solidFill>
                  </a:tcPr>
                </a:tc>
                <a:tc>
                  <a:txBody>
                    <a:bodyPr/>
                    <a:lstStyle/>
                    <a:p>
                      <a:pPr algn="ctr"/>
                      <a:r>
                        <a:rPr lang="en-US" sz="2400" dirty="0">
                          <a:solidFill>
                            <a:schemeClr val="tx1"/>
                          </a:solidFill>
                        </a:rPr>
                        <a:t>1626</a:t>
                      </a:r>
                    </a:p>
                  </a:txBody>
                  <a:tcPr>
                    <a:solidFill>
                      <a:schemeClr val="accent5">
                        <a:lumMod val="20000"/>
                        <a:lumOff val="80000"/>
                      </a:schemeClr>
                    </a:solidFill>
                  </a:tcPr>
                </a:tc>
                <a:extLst>
                  <a:ext uri="{0D108BD9-81ED-4DB2-BD59-A6C34878D82A}">
                    <a16:rowId xmlns:a16="http://schemas.microsoft.com/office/drawing/2014/main" val="2498289360"/>
                  </a:ext>
                </a:extLst>
              </a:tr>
            </a:tbl>
          </a:graphicData>
        </a:graphic>
      </p:graphicFrame>
    </p:spTree>
    <p:extLst>
      <p:ext uri="{BB962C8B-B14F-4D97-AF65-F5344CB8AC3E}">
        <p14:creationId xmlns:p14="http://schemas.microsoft.com/office/powerpoint/2010/main" val="2645638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F0C4530D-B42C-CB06-4F69-71C58E0249A0}"/>
              </a:ext>
            </a:extLst>
          </p:cNvPr>
          <p:cNvPicPr>
            <a:picLocks noChangeAspect="1"/>
          </p:cNvPicPr>
          <p:nvPr/>
        </p:nvPicPr>
        <p:blipFill rotWithShape="1">
          <a:blip r:embed="rId2">
            <a:alphaModFix amt="50000"/>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987C7AEF-92AE-AC9B-7C3F-71FFC40375F3}"/>
              </a:ext>
            </a:extLst>
          </p:cNvPr>
          <p:cNvSpPr>
            <a:spLocks noGrp="1"/>
          </p:cNvSpPr>
          <p:nvPr>
            <p:ph type="ctrTitle"/>
          </p:nvPr>
        </p:nvSpPr>
        <p:spPr>
          <a:xfrm>
            <a:off x="1524000" y="1122362"/>
            <a:ext cx="9144000" cy="2900518"/>
          </a:xfrm>
        </p:spPr>
        <p:txBody>
          <a:bodyPr>
            <a:normAutofit/>
          </a:bodyPr>
          <a:lstStyle/>
          <a:p>
            <a:r>
              <a:rPr lang="en-US" sz="2400">
                <a:solidFill>
                  <a:srgbClr val="FFFFFF"/>
                </a:solidFill>
                <a:ea typeface="+mj-lt"/>
                <a:cs typeface="+mj-lt"/>
              </a:rPr>
              <a:t>Kepler-186f was the first rocky planet to be found within the habitable zone -- the region around the host star where the temperature is right for liquid water. This planet is also very close in size to Earth. Even though we may not find out what's going on at the surface of this planet anytime soon, it's a strong reminder of why new technologies are being developed that will enable scientists to get a closer look at distant worlds.</a:t>
            </a:r>
            <a:endParaRPr lang="en-US" sz="2400">
              <a:solidFill>
                <a:srgbClr val="FFFFFF"/>
              </a:solidFill>
            </a:endParaRPr>
          </a:p>
        </p:txBody>
      </p:sp>
    </p:spTree>
    <p:extLst>
      <p:ext uri="{BB962C8B-B14F-4D97-AF65-F5344CB8AC3E}">
        <p14:creationId xmlns:p14="http://schemas.microsoft.com/office/powerpoint/2010/main" val="3036097921"/>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1CB74-513A-4AF0-15CA-FFCFB510671C}"/>
              </a:ext>
            </a:extLst>
          </p:cNvPr>
          <p:cNvSpPr>
            <a:spLocks noGrp="1"/>
          </p:cNvSpPr>
          <p:nvPr>
            <p:ph type="title"/>
          </p:nvPr>
        </p:nvSpPr>
        <p:spPr/>
        <p:txBody>
          <a:bodyPr/>
          <a:lstStyle/>
          <a:p>
            <a:r>
              <a:rPr lang="en-US" dirty="0">
                <a:solidFill>
                  <a:schemeClr val="bg1"/>
                </a:solidFill>
                <a:cs typeface="Calibri Light"/>
              </a:rPr>
              <a:t>Conclusions and results</a:t>
            </a:r>
          </a:p>
        </p:txBody>
      </p:sp>
      <p:sp>
        <p:nvSpPr>
          <p:cNvPr id="3" name="Content Placeholder 2">
            <a:extLst>
              <a:ext uri="{FF2B5EF4-FFF2-40B4-BE49-F238E27FC236}">
                <a16:creationId xmlns:a16="http://schemas.microsoft.com/office/drawing/2014/main" id="{82BA012B-EA64-9E6E-E501-0871810BFF55}"/>
              </a:ext>
            </a:extLst>
          </p:cNvPr>
          <p:cNvSpPr>
            <a:spLocks noGrp="1"/>
          </p:cNvSpPr>
          <p:nvPr>
            <p:ph idx="1"/>
          </p:nvPr>
        </p:nvSpPr>
        <p:spPr/>
        <p:txBody>
          <a:bodyPr vert="horz" lIns="91440" tIns="45720" rIns="91440" bIns="45720" rtlCol="0" anchor="t">
            <a:normAutofit/>
          </a:bodyPr>
          <a:lstStyle/>
          <a:p>
            <a:r>
              <a:rPr lang="en-US" sz="2400" dirty="0">
                <a:solidFill>
                  <a:schemeClr val="bg1"/>
                </a:solidFill>
                <a:ea typeface="+mn-lt"/>
                <a:cs typeface="+mn-lt"/>
              </a:rPr>
              <a:t>2652 exoplanets have been confirmed so far by NASA ( as on 14-08-2022)</a:t>
            </a:r>
            <a:endParaRPr lang="en-US" sz="2400">
              <a:solidFill>
                <a:schemeClr val="bg1"/>
              </a:solidFill>
              <a:cs typeface="Calibri" panose="020F0502020204030204"/>
            </a:endParaRPr>
          </a:p>
          <a:p>
            <a:r>
              <a:rPr lang="en-US" sz="2400" dirty="0">
                <a:solidFill>
                  <a:schemeClr val="bg1"/>
                </a:solidFill>
                <a:ea typeface="+mn-lt"/>
                <a:cs typeface="+mn-lt"/>
              </a:rPr>
              <a:t>There are almost equal candidates and non- candidates and among the candidates, almost two thirds are confirmed exoplanets.</a:t>
            </a:r>
          </a:p>
          <a:p>
            <a:r>
              <a:rPr lang="en-US" sz="2400" dirty="0">
                <a:solidFill>
                  <a:schemeClr val="bg1"/>
                </a:solidFill>
                <a:ea typeface="+mn-lt"/>
                <a:cs typeface="+mn-lt"/>
              </a:rPr>
              <a:t>Impact parameter, transit duration, flux and radius(planetary and stellar) are some of the most important deciding factors on whether a koi has an exoplanet or not.</a:t>
            </a:r>
            <a:endParaRPr lang="en-US" sz="2400">
              <a:solidFill>
                <a:schemeClr val="bg1"/>
              </a:solidFill>
              <a:cs typeface="Calibri"/>
            </a:endParaRPr>
          </a:p>
          <a:p>
            <a:r>
              <a:rPr lang="en-US" sz="2400" dirty="0">
                <a:solidFill>
                  <a:schemeClr val="bg1"/>
                </a:solidFill>
                <a:ea typeface="+mn-lt"/>
                <a:cs typeface="+mn-lt"/>
              </a:rPr>
              <a:t>We were able to predict with a 99% accuracy whether our observations is an exoplanet or not.</a:t>
            </a:r>
          </a:p>
          <a:p>
            <a:r>
              <a:rPr lang="en-US" sz="2400" dirty="0">
                <a:solidFill>
                  <a:schemeClr val="bg1"/>
                </a:solidFill>
                <a:ea typeface="+mn-lt"/>
                <a:cs typeface="+mn-lt"/>
              </a:rPr>
              <a:t> While all models had over  78% accuracy, Random forest classifier was the most accurate model.</a:t>
            </a:r>
            <a:endParaRPr lang="en-US" sz="2400" dirty="0">
              <a:solidFill>
                <a:schemeClr val="bg1"/>
              </a:solidFill>
              <a:cs typeface="Calibri"/>
            </a:endParaRPr>
          </a:p>
          <a:p>
            <a:endParaRPr lang="en-US" dirty="0">
              <a:cs typeface="Calibri"/>
            </a:endParaRPr>
          </a:p>
        </p:txBody>
      </p:sp>
    </p:spTree>
    <p:extLst>
      <p:ext uri="{BB962C8B-B14F-4D97-AF65-F5344CB8AC3E}">
        <p14:creationId xmlns:p14="http://schemas.microsoft.com/office/powerpoint/2010/main" val="37864664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t="-6000" b="-6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A8B7FA-111C-AC0C-64C4-EF5A529F6C3F}"/>
              </a:ext>
            </a:extLst>
          </p:cNvPr>
          <p:cNvSpPr>
            <a:spLocks noGrp="1"/>
          </p:cNvSpPr>
          <p:nvPr>
            <p:ph idx="1"/>
          </p:nvPr>
        </p:nvSpPr>
        <p:spPr>
          <a:xfrm>
            <a:off x="838200" y="2752725"/>
            <a:ext cx="10515600" cy="3424238"/>
          </a:xfrm>
        </p:spPr>
        <p:txBody>
          <a:bodyPr vert="horz" lIns="91440" tIns="45720" rIns="91440" bIns="45720" rtlCol="0" anchor="t">
            <a:normAutofit/>
          </a:bodyPr>
          <a:lstStyle/>
          <a:p>
            <a:pPr marL="0" indent="0" algn="ctr">
              <a:buNone/>
            </a:pPr>
            <a:r>
              <a:rPr lang="en-US" sz="6000" b="1" dirty="0">
                <a:latin typeface="Century"/>
                <a:ea typeface="Cambria"/>
                <a:cs typeface="Calibri"/>
              </a:rPr>
              <a:t>Thank you</a:t>
            </a:r>
            <a:endParaRPr lang="en-US" sz="6000" b="1"/>
          </a:p>
        </p:txBody>
      </p:sp>
    </p:spTree>
    <p:extLst>
      <p:ext uri="{BB962C8B-B14F-4D97-AF65-F5344CB8AC3E}">
        <p14:creationId xmlns:p14="http://schemas.microsoft.com/office/powerpoint/2010/main" val="10108966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8B7F13EF-3CD5-4AC5-DDF4-4C9994D1C824}"/>
              </a:ext>
            </a:extLst>
          </p:cNvPr>
          <p:cNvPicPr>
            <a:picLocks noChangeAspect="1"/>
          </p:cNvPicPr>
          <p:nvPr/>
        </p:nvPicPr>
        <p:blipFill rotWithShape="1">
          <a:blip r:embed="rId2">
            <a:alphaModFix amt="35000"/>
          </a:blip>
          <a:srcRect b="10000"/>
          <a:stretch/>
        </p:blipFill>
        <p:spPr>
          <a:xfrm>
            <a:off x="20" y="10"/>
            <a:ext cx="12191980" cy="6857990"/>
          </a:xfrm>
          <a:prstGeom prst="rect">
            <a:avLst/>
          </a:prstGeom>
        </p:spPr>
      </p:pic>
      <p:sp>
        <p:nvSpPr>
          <p:cNvPr id="3" name="Content Placeholder 2">
            <a:extLst>
              <a:ext uri="{FF2B5EF4-FFF2-40B4-BE49-F238E27FC236}">
                <a16:creationId xmlns:a16="http://schemas.microsoft.com/office/drawing/2014/main" id="{7F5E1B1B-E71D-85BF-33EE-9B075B05F2EC}"/>
              </a:ext>
            </a:extLst>
          </p:cNvPr>
          <p:cNvSpPr>
            <a:spLocks noGrp="1"/>
          </p:cNvSpPr>
          <p:nvPr>
            <p:ph idx="1"/>
          </p:nvPr>
        </p:nvSpPr>
        <p:spPr>
          <a:xfrm>
            <a:off x="838200" y="1825625"/>
            <a:ext cx="10515600" cy="4351338"/>
          </a:xfrm>
        </p:spPr>
        <p:txBody>
          <a:bodyPr vert="horz" lIns="91440" tIns="45720" rIns="91440" bIns="45720" rtlCol="0">
            <a:normAutofit/>
          </a:bodyPr>
          <a:lstStyle/>
          <a:p>
            <a:pPr marL="0" indent="0">
              <a:buNone/>
            </a:pPr>
            <a:r>
              <a:rPr lang="en-US">
                <a:solidFill>
                  <a:srgbClr val="FFFFFF"/>
                </a:solidFill>
                <a:cs typeface="Calibri"/>
              </a:rPr>
              <a:t>In this project, we aim to analyze data collected by NASA's Kepler telescope on astronomical objects to find out the typical characteristics of an exoplanet. We will then build machine learning models to predict whether a given KOI is an exoplanet or not.</a:t>
            </a:r>
          </a:p>
        </p:txBody>
      </p:sp>
    </p:spTree>
    <p:extLst>
      <p:ext uri="{BB962C8B-B14F-4D97-AF65-F5344CB8AC3E}">
        <p14:creationId xmlns:p14="http://schemas.microsoft.com/office/powerpoint/2010/main" val="335287443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38600-F446-F9CF-24F7-F54A8FEDC07A}"/>
              </a:ext>
            </a:extLst>
          </p:cNvPr>
          <p:cNvSpPr>
            <a:spLocks noGrp="1"/>
          </p:cNvSpPr>
          <p:nvPr>
            <p:ph type="title"/>
          </p:nvPr>
        </p:nvSpPr>
        <p:spPr/>
        <p:txBody>
          <a:bodyPr/>
          <a:lstStyle/>
          <a:p>
            <a:r>
              <a:rPr lang="en-US" dirty="0">
                <a:solidFill>
                  <a:schemeClr val="bg1"/>
                </a:solidFill>
                <a:cs typeface="Calibri Light"/>
              </a:rPr>
              <a:t>Methodology</a:t>
            </a:r>
            <a:endParaRPr lang="en-US" dirty="0"/>
          </a:p>
        </p:txBody>
      </p:sp>
      <p:sp>
        <p:nvSpPr>
          <p:cNvPr id="3" name="Content Placeholder 2">
            <a:extLst>
              <a:ext uri="{FF2B5EF4-FFF2-40B4-BE49-F238E27FC236}">
                <a16:creationId xmlns:a16="http://schemas.microsoft.com/office/drawing/2014/main" id="{20BE5863-8E31-CB4F-5C54-2550C367A85C}"/>
              </a:ext>
            </a:extLst>
          </p:cNvPr>
          <p:cNvSpPr>
            <a:spLocks noGrp="1"/>
          </p:cNvSpPr>
          <p:nvPr>
            <p:ph idx="1"/>
          </p:nvPr>
        </p:nvSpPr>
        <p:spPr/>
        <p:txBody>
          <a:bodyPr vert="horz" lIns="91440" tIns="45720" rIns="91440" bIns="45720" rtlCol="0" anchor="t">
            <a:normAutofit/>
          </a:bodyPr>
          <a:lstStyle/>
          <a:p>
            <a:pPr marL="514350" indent="-514350">
              <a:buAutoNum type="arabicPeriod"/>
            </a:pPr>
            <a:r>
              <a:rPr lang="en-US" dirty="0">
                <a:solidFill>
                  <a:schemeClr val="bg1"/>
                </a:solidFill>
                <a:cs typeface="Calibri"/>
              </a:rPr>
              <a:t>Data Collection</a:t>
            </a:r>
            <a:endParaRPr lang="en-US" dirty="0">
              <a:solidFill>
                <a:schemeClr val="bg1"/>
              </a:solidFill>
            </a:endParaRPr>
          </a:p>
          <a:p>
            <a:pPr marL="514350" indent="-514350">
              <a:buAutoNum type="arabicPeriod"/>
            </a:pPr>
            <a:r>
              <a:rPr lang="en-US" dirty="0">
                <a:solidFill>
                  <a:schemeClr val="bg1"/>
                </a:solidFill>
                <a:cs typeface="Calibri"/>
              </a:rPr>
              <a:t>Data wrangling</a:t>
            </a:r>
          </a:p>
          <a:p>
            <a:pPr marL="514350" indent="-514350">
              <a:buAutoNum type="arabicPeriod"/>
            </a:pPr>
            <a:r>
              <a:rPr lang="en-US" dirty="0">
                <a:solidFill>
                  <a:schemeClr val="bg1"/>
                </a:solidFill>
                <a:cs typeface="Calibri"/>
              </a:rPr>
              <a:t>Exploratory data analysis using visualization</a:t>
            </a:r>
          </a:p>
          <a:p>
            <a:pPr marL="514350" indent="-514350">
              <a:buAutoNum type="arabicPeriod"/>
            </a:pPr>
            <a:r>
              <a:rPr lang="en-US" dirty="0">
                <a:solidFill>
                  <a:schemeClr val="bg1"/>
                </a:solidFill>
                <a:cs typeface="Calibri"/>
              </a:rPr>
              <a:t>Predictive analysis using classification models</a:t>
            </a:r>
          </a:p>
        </p:txBody>
      </p:sp>
    </p:spTree>
    <p:extLst>
      <p:ext uri="{BB962C8B-B14F-4D97-AF65-F5344CB8AC3E}">
        <p14:creationId xmlns:p14="http://schemas.microsoft.com/office/powerpoint/2010/main" val="3194321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6DC47A72-AB79-89C9-C1C2-A1DDE52EED6D}"/>
              </a:ext>
            </a:extLst>
          </p:cNvPr>
          <p:cNvPicPr>
            <a:picLocks noChangeAspect="1"/>
          </p:cNvPicPr>
          <p:nvPr/>
        </p:nvPicPr>
        <p:blipFill rotWithShape="1">
          <a:blip r:embed="rId2">
            <a:alphaModFix amt="35000"/>
          </a:blip>
          <a:srcRect b="10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C4BEF0D6-3CC5-A2A5-ED32-01FCA9AE56E5}"/>
              </a:ext>
            </a:extLst>
          </p:cNvPr>
          <p:cNvSpPr>
            <a:spLocks noGrp="1"/>
          </p:cNvSpPr>
          <p:nvPr>
            <p:ph type="title"/>
          </p:nvPr>
        </p:nvSpPr>
        <p:spPr>
          <a:xfrm>
            <a:off x="838200" y="365125"/>
            <a:ext cx="10515600" cy="1325563"/>
          </a:xfrm>
        </p:spPr>
        <p:txBody>
          <a:bodyPr>
            <a:normAutofit/>
          </a:bodyPr>
          <a:lstStyle/>
          <a:p>
            <a:r>
              <a:rPr lang="en-US">
                <a:solidFill>
                  <a:srgbClr val="FFFFFF"/>
                </a:solidFill>
                <a:cs typeface="Calibri Light"/>
              </a:rPr>
              <a:t>Data collection</a:t>
            </a:r>
            <a:endParaRPr lang="en-US">
              <a:solidFill>
                <a:srgbClr val="FFFFFF"/>
              </a:solidFill>
            </a:endParaRPr>
          </a:p>
        </p:txBody>
      </p:sp>
      <p:sp>
        <p:nvSpPr>
          <p:cNvPr id="3" name="Content Placeholder 2">
            <a:extLst>
              <a:ext uri="{FF2B5EF4-FFF2-40B4-BE49-F238E27FC236}">
                <a16:creationId xmlns:a16="http://schemas.microsoft.com/office/drawing/2014/main" id="{A3C91E86-6A1D-D76B-E478-90C93C143792}"/>
              </a:ext>
            </a:extLst>
          </p:cNvPr>
          <p:cNvSpPr>
            <a:spLocks noGrp="1"/>
          </p:cNvSpPr>
          <p:nvPr>
            <p:ph idx="1"/>
          </p:nvPr>
        </p:nvSpPr>
        <p:spPr>
          <a:xfrm>
            <a:off x="838200" y="1825625"/>
            <a:ext cx="10515600" cy="4351338"/>
          </a:xfrm>
        </p:spPr>
        <p:txBody>
          <a:bodyPr vert="horz" lIns="91440" tIns="45720" rIns="91440" bIns="45720" rtlCol="0">
            <a:normAutofit/>
          </a:bodyPr>
          <a:lstStyle/>
          <a:p>
            <a:r>
              <a:rPr lang="en-US">
                <a:solidFill>
                  <a:srgbClr val="FFFFFF"/>
                </a:solidFill>
                <a:cs typeface="Calibri"/>
              </a:rPr>
              <a:t>Data was collected from NASA's exoplanet archive: </a:t>
            </a:r>
            <a:r>
              <a:rPr lang="en-US">
                <a:solidFill>
                  <a:srgbClr val="FFFFFF"/>
                </a:solidFill>
                <a:ea typeface="+mn-lt"/>
                <a:cs typeface="+mn-lt"/>
                <a:hlinkClick r:id="rId3">
                  <a:extLst>
                    <a:ext uri="{A12FA001-AC4F-418D-AE19-62706E023703}">
                      <ahyp:hlinkClr xmlns:ahyp="http://schemas.microsoft.com/office/drawing/2018/hyperlinkcolor" val="tx"/>
                    </a:ext>
                  </a:extLst>
                </a:hlinkClick>
              </a:rPr>
              <a:t>https://exoplanetarchive.ipac.caltech.edu/cgi-bin/TblView/nph-tblView?app=ExoTbls&amp;config=koi</a:t>
            </a:r>
            <a:endParaRPr lang="en-US">
              <a:solidFill>
                <a:srgbClr val="FFFFFF"/>
              </a:solidFill>
            </a:endParaRPr>
          </a:p>
          <a:p>
            <a:r>
              <a:rPr lang="en-US">
                <a:solidFill>
                  <a:srgbClr val="FFFFFF"/>
                </a:solidFill>
                <a:ea typeface="+mn-lt"/>
                <a:cs typeface="+mn-lt"/>
              </a:rPr>
              <a:t>NASA updates data on Kepler's findings regularly on this website.</a:t>
            </a:r>
          </a:p>
          <a:p>
            <a:r>
              <a:rPr lang="en-US">
                <a:solidFill>
                  <a:srgbClr val="FFFFFF"/>
                </a:solidFill>
                <a:ea typeface="+mn-lt"/>
                <a:cs typeface="+mn-lt"/>
              </a:rPr>
              <a:t>The dataset consisted of 8054 rows and 49 columns.</a:t>
            </a:r>
          </a:p>
          <a:p>
            <a:endParaRPr lang="en-US">
              <a:solidFill>
                <a:srgbClr val="FFFFFF"/>
              </a:solidFill>
              <a:ea typeface="+mn-lt"/>
              <a:cs typeface="+mn-lt"/>
            </a:endParaRPr>
          </a:p>
        </p:txBody>
      </p:sp>
    </p:spTree>
    <p:extLst>
      <p:ext uri="{BB962C8B-B14F-4D97-AF65-F5344CB8AC3E}">
        <p14:creationId xmlns:p14="http://schemas.microsoft.com/office/powerpoint/2010/main" val="333730024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25854-32D5-66A6-D292-5BB3DA066FAD}"/>
              </a:ext>
            </a:extLst>
          </p:cNvPr>
          <p:cNvSpPr>
            <a:spLocks noGrp="1"/>
          </p:cNvSpPr>
          <p:nvPr>
            <p:ph type="title"/>
          </p:nvPr>
        </p:nvSpPr>
        <p:spPr>
          <a:xfrm>
            <a:off x="1536700" y="327025"/>
            <a:ext cx="10515600" cy="830263"/>
          </a:xfrm>
        </p:spPr>
        <p:txBody>
          <a:bodyPr>
            <a:normAutofit/>
          </a:bodyPr>
          <a:lstStyle/>
          <a:p>
            <a:r>
              <a:rPr lang="en-US" sz="4000" dirty="0">
                <a:solidFill>
                  <a:schemeClr val="bg1"/>
                </a:solidFill>
                <a:cs typeface="Calibri Light"/>
              </a:rPr>
              <a:t>Description of  columns in the dataset:</a:t>
            </a:r>
            <a:endParaRPr lang="en-US" sz="4000" dirty="0">
              <a:solidFill>
                <a:schemeClr val="bg1"/>
              </a:solidFill>
            </a:endParaRPr>
          </a:p>
        </p:txBody>
      </p:sp>
      <p:sp>
        <p:nvSpPr>
          <p:cNvPr id="3" name="Content Placeholder 2">
            <a:extLst>
              <a:ext uri="{FF2B5EF4-FFF2-40B4-BE49-F238E27FC236}">
                <a16:creationId xmlns:a16="http://schemas.microsoft.com/office/drawing/2014/main" id="{F0A82F32-1F3E-E24A-5015-ABEB532F1D81}"/>
              </a:ext>
            </a:extLst>
          </p:cNvPr>
          <p:cNvSpPr>
            <a:spLocks noGrp="1"/>
          </p:cNvSpPr>
          <p:nvPr>
            <p:ph idx="1"/>
          </p:nvPr>
        </p:nvSpPr>
        <p:spPr>
          <a:xfrm>
            <a:off x="660400" y="1292225"/>
            <a:ext cx="10896600" cy="4884738"/>
          </a:xfrm>
        </p:spPr>
        <p:txBody>
          <a:bodyPr vert="horz" lIns="91440" tIns="45720" rIns="91440" bIns="45720" rtlCol="0" anchor="t">
            <a:noAutofit/>
          </a:bodyPr>
          <a:lstStyle/>
          <a:p>
            <a:r>
              <a:rPr lang="en-US" sz="2200" dirty="0" err="1">
                <a:solidFill>
                  <a:schemeClr val="bg1"/>
                </a:solidFill>
                <a:cs typeface="Calibri"/>
              </a:rPr>
              <a:t>kepid</a:t>
            </a:r>
            <a:r>
              <a:rPr lang="en-US" sz="2200" dirty="0">
                <a:solidFill>
                  <a:schemeClr val="bg1"/>
                </a:solidFill>
                <a:cs typeface="Calibri"/>
              </a:rPr>
              <a:t> : Unique target identification number, as listed in the Kepler Input Catalog</a:t>
            </a:r>
          </a:p>
          <a:p>
            <a:r>
              <a:rPr lang="en-US" sz="2200" dirty="0" err="1">
                <a:solidFill>
                  <a:schemeClr val="bg1"/>
                </a:solidFill>
                <a:cs typeface="Calibri"/>
              </a:rPr>
              <a:t>kepoi_name</a:t>
            </a:r>
            <a:r>
              <a:rPr lang="en-US" sz="2200" dirty="0">
                <a:solidFill>
                  <a:schemeClr val="bg1"/>
                </a:solidFill>
                <a:cs typeface="Calibri"/>
              </a:rPr>
              <a:t> : A number used to identify and track a KOI</a:t>
            </a:r>
          </a:p>
          <a:p>
            <a:r>
              <a:rPr lang="en-US" sz="2200" dirty="0" err="1">
                <a:solidFill>
                  <a:schemeClr val="bg1"/>
                </a:solidFill>
                <a:cs typeface="Calibri"/>
              </a:rPr>
              <a:t>kepler_name</a:t>
            </a:r>
            <a:r>
              <a:rPr lang="en-US" sz="2200" dirty="0">
                <a:solidFill>
                  <a:schemeClr val="bg1"/>
                </a:solidFill>
                <a:cs typeface="Calibri"/>
              </a:rPr>
              <a:t>: Kepler number name in the form "Kepler-N," plus a lower-case letter, identifying the planet.</a:t>
            </a:r>
          </a:p>
          <a:p>
            <a:r>
              <a:rPr lang="en-US" sz="2200" dirty="0" err="1">
                <a:solidFill>
                  <a:schemeClr val="bg1"/>
                </a:solidFill>
                <a:cs typeface="Calibri"/>
              </a:rPr>
              <a:t>koi_disposition</a:t>
            </a:r>
            <a:r>
              <a:rPr lang="en-US" sz="2200" dirty="0">
                <a:solidFill>
                  <a:schemeClr val="bg1"/>
                </a:solidFill>
                <a:cs typeface="Calibri"/>
              </a:rPr>
              <a:t>: Exoplanet archive disposition, the category of this KOI from the Exoplanet Archive. Current values are CANDIDATE, FALSE POSITIVE, NOT DISPOSITIONED or CONFIRMED.</a:t>
            </a:r>
          </a:p>
          <a:p>
            <a:r>
              <a:rPr lang="en-US" sz="2200" dirty="0" err="1">
                <a:solidFill>
                  <a:schemeClr val="bg1"/>
                </a:solidFill>
                <a:cs typeface="Calibri"/>
              </a:rPr>
              <a:t>koi_pdisposition</a:t>
            </a:r>
            <a:r>
              <a:rPr lang="en-US" sz="2200" dirty="0">
                <a:solidFill>
                  <a:schemeClr val="bg1"/>
                </a:solidFill>
                <a:cs typeface="Calibri"/>
              </a:rPr>
              <a:t> : The pipeline flag that designates the most probable physical explanation of the KOI. Typical values are FALSE POSITIVE, NOT DISPOSITIONED, and CANDIDATE.</a:t>
            </a:r>
          </a:p>
          <a:p>
            <a:r>
              <a:rPr lang="en-US" sz="2200" dirty="0" err="1">
                <a:solidFill>
                  <a:schemeClr val="bg1"/>
                </a:solidFill>
                <a:cs typeface="Calibri"/>
              </a:rPr>
              <a:t>koi_score</a:t>
            </a:r>
            <a:r>
              <a:rPr lang="en-US" sz="2200" dirty="0">
                <a:solidFill>
                  <a:schemeClr val="bg1"/>
                </a:solidFill>
                <a:cs typeface="Calibri"/>
              </a:rPr>
              <a:t> : A value between 0 and 1 that indicates the confidence in the KOI disposition.</a:t>
            </a:r>
          </a:p>
          <a:p>
            <a:r>
              <a:rPr lang="en-US" sz="2200" dirty="0" err="1">
                <a:solidFill>
                  <a:schemeClr val="bg1"/>
                </a:solidFill>
                <a:cs typeface="Calibri"/>
              </a:rPr>
              <a:t>koi_fpflag_nt</a:t>
            </a:r>
            <a:r>
              <a:rPr lang="en-US" sz="2200" dirty="0">
                <a:solidFill>
                  <a:schemeClr val="bg1"/>
                </a:solidFill>
                <a:cs typeface="Calibri"/>
              </a:rPr>
              <a:t> : Not Transit-Like Flag, A KOI whose light curve is not consistent with that of a transiting planet</a:t>
            </a:r>
          </a:p>
          <a:p>
            <a:endParaRPr lang="en-US" sz="2200" dirty="0">
              <a:solidFill>
                <a:schemeClr val="bg1"/>
              </a:solidFill>
              <a:cs typeface="Calibri"/>
            </a:endParaRPr>
          </a:p>
        </p:txBody>
      </p:sp>
    </p:spTree>
    <p:extLst>
      <p:ext uri="{BB962C8B-B14F-4D97-AF65-F5344CB8AC3E}">
        <p14:creationId xmlns:p14="http://schemas.microsoft.com/office/powerpoint/2010/main" val="14648790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t="-5000" b="-5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F96615-EB60-07B2-99CE-735FB2543AA9}"/>
              </a:ext>
            </a:extLst>
          </p:cNvPr>
          <p:cNvSpPr>
            <a:spLocks noGrp="1"/>
          </p:cNvSpPr>
          <p:nvPr>
            <p:ph idx="1"/>
          </p:nvPr>
        </p:nvSpPr>
        <p:spPr>
          <a:xfrm>
            <a:off x="838200" y="174625"/>
            <a:ext cx="10515600" cy="6637338"/>
          </a:xfrm>
        </p:spPr>
        <p:txBody>
          <a:bodyPr vert="horz" lIns="91440" tIns="45720" rIns="91440" bIns="45720" rtlCol="0" anchor="t">
            <a:noAutofit/>
          </a:bodyPr>
          <a:lstStyle/>
          <a:p>
            <a:r>
              <a:rPr lang="en-US" sz="2400" dirty="0" err="1">
                <a:solidFill>
                  <a:schemeClr val="bg1"/>
                </a:solidFill>
                <a:ea typeface="+mn-lt"/>
                <a:cs typeface="+mn-lt"/>
              </a:rPr>
              <a:t>k</a:t>
            </a:r>
            <a:r>
              <a:rPr lang="en-US" sz="2200" dirty="0" err="1">
                <a:solidFill>
                  <a:schemeClr val="bg1"/>
                </a:solidFill>
                <a:ea typeface="+mn-lt"/>
                <a:cs typeface="+mn-lt"/>
              </a:rPr>
              <a:t>oi_fpflag_ss</a:t>
            </a:r>
            <a:r>
              <a:rPr lang="en-US" sz="2200" dirty="0">
                <a:solidFill>
                  <a:schemeClr val="bg1"/>
                </a:solidFill>
                <a:ea typeface="+mn-lt"/>
                <a:cs typeface="+mn-lt"/>
              </a:rPr>
              <a:t> : Stellar Eclipse Flag, A KOI that is observed to have a significant secondary event, transit shape, or out-of-eclipse variability, which indicates that the transit-like event is most likely caused by an eclipsing binary.</a:t>
            </a:r>
          </a:p>
          <a:p>
            <a:r>
              <a:rPr lang="en-US" sz="2200" dirty="0" err="1">
                <a:solidFill>
                  <a:schemeClr val="bg1"/>
                </a:solidFill>
                <a:ea typeface="+mn-lt"/>
                <a:cs typeface="+mn-lt"/>
              </a:rPr>
              <a:t>koi_fpflag_co</a:t>
            </a:r>
            <a:r>
              <a:rPr lang="en-US" sz="2200" dirty="0">
                <a:solidFill>
                  <a:schemeClr val="bg1"/>
                </a:solidFill>
                <a:ea typeface="+mn-lt"/>
                <a:cs typeface="+mn-lt"/>
              </a:rPr>
              <a:t> : Centroid Offset Flag ,The source of the signal is from a nearby star, as inferred by measuring the centroid location of the image both in and out of transit</a:t>
            </a:r>
            <a:endParaRPr lang="en-US" sz="2200">
              <a:solidFill>
                <a:schemeClr val="bg1"/>
              </a:solidFill>
              <a:ea typeface="+mn-lt"/>
              <a:cs typeface="+mn-lt"/>
            </a:endParaRPr>
          </a:p>
          <a:p>
            <a:r>
              <a:rPr lang="en-US" sz="2400" dirty="0" err="1">
                <a:solidFill>
                  <a:schemeClr val="bg1"/>
                </a:solidFill>
                <a:ea typeface="+mn-lt"/>
                <a:cs typeface="+mn-lt"/>
              </a:rPr>
              <a:t>k</a:t>
            </a:r>
            <a:r>
              <a:rPr lang="en-US" sz="2200" dirty="0" err="1">
                <a:solidFill>
                  <a:schemeClr val="bg1"/>
                </a:solidFill>
                <a:ea typeface="+mn-lt"/>
                <a:cs typeface="+mn-lt"/>
              </a:rPr>
              <a:t>oi_fpflag_ec</a:t>
            </a:r>
            <a:r>
              <a:rPr lang="en-US" sz="2200" dirty="0">
                <a:solidFill>
                  <a:schemeClr val="bg1"/>
                </a:solidFill>
                <a:ea typeface="+mn-lt"/>
                <a:cs typeface="+mn-lt"/>
              </a:rPr>
              <a:t> : The KOI shares the same period and epoch as another object and is judged to be the result of flux contamination in the aperture or electronic crosstalk.</a:t>
            </a:r>
          </a:p>
          <a:p>
            <a:r>
              <a:rPr lang="en-US" sz="2200" dirty="0" err="1">
                <a:solidFill>
                  <a:schemeClr val="bg1"/>
                </a:solidFill>
                <a:ea typeface="+mn-lt"/>
                <a:cs typeface="+mn-lt"/>
              </a:rPr>
              <a:t>koi_period</a:t>
            </a:r>
            <a:r>
              <a:rPr lang="en-US" sz="2200" dirty="0">
                <a:solidFill>
                  <a:schemeClr val="bg1"/>
                </a:solidFill>
                <a:ea typeface="+mn-lt"/>
                <a:cs typeface="+mn-lt"/>
              </a:rPr>
              <a:t>: Orbital Period (days),The interval between consecutive planetary transits.</a:t>
            </a:r>
          </a:p>
          <a:p>
            <a:r>
              <a:rPr lang="en-US" sz="2200" dirty="0">
                <a:solidFill>
                  <a:schemeClr val="bg1"/>
                </a:solidFill>
                <a:ea typeface="+mn-lt"/>
                <a:cs typeface="+mn-lt"/>
              </a:rPr>
              <a:t>koi_time0bk : The time corresponding to the center of the first detected transit in Barycentric Julian Day (BJD) minus a constant offset of 2,454,833.0 days.</a:t>
            </a:r>
          </a:p>
          <a:p>
            <a:r>
              <a:rPr lang="en-US" sz="2200" dirty="0" err="1">
                <a:solidFill>
                  <a:schemeClr val="bg1"/>
                </a:solidFill>
                <a:cs typeface="Calibri"/>
              </a:rPr>
              <a:t>koi_impact</a:t>
            </a:r>
            <a:r>
              <a:rPr lang="en-US" sz="2200" dirty="0">
                <a:solidFill>
                  <a:schemeClr val="bg1"/>
                </a:solidFill>
                <a:cs typeface="Calibri"/>
              </a:rPr>
              <a:t> : The sky-projected distance between the center of the stellar disc and the center of the planet disc at conjunction, normalized by the stellar radius</a:t>
            </a:r>
          </a:p>
          <a:p>
            <a:r>
              <a:rPr lang="en-US" sz="2200" dirty="0" err="1">
                <a:solidFill>
                  <a:schemeClr val="bg1"/>
                </a:solidFill>
                <a:cs typeface="Calibri"/>
              </a:rPr>
              <a:t>koi_duration</a:t>
            </a:r>
            <a:r>
              <a:rPr lang="en-US" sz="2200" dirty="0">
                <a:solidFill>
                  <a:schemeClr val="bg1"/>
                </a:solidFill>
                <a:cs typeface="Calibri"/>
              </a:rPr>
              <a:t> : The duration of the observed transits in hours. Duration is measured from first contact between the planet and star until last contact.</a:t>
            </a:r>
          </a:p>
          <a:p>
            <a:r>
              <a:rPr lang="en-US" sz="2200" dirty="0" err="1">
                <a:solidFill>
                  <a:schemeClr val="bg1"/>
                </a:solidFill>
                <a:cs typeface="Calibri"/>
              </a:rPr>
              <a:t>koi_depth</a:t>
            </a:r>
            <a:r>
              <a:rPr lang="en-US" sz="2200" dirty="0">
                <a:solidFill>
                  <a:schemeClr val="bg1"/>
                </a:solidFill>
                <a:cs typeface="Calibri"/>
              </a:rPr>
              <a:t> : The fraction of stellar flux lost at the minimum of the planetary transit in ppm.</a:t>
            </a:r>
          </a:p>
          <a:p>
            <a:endParaRPr lang="en-US" sz="1800" dirty="0">
              <a:solidFill>
                <a:schemeClr val="bg1"/>
              </a:solidFill>
              <a:cs typeface="Calibri"/>
            </a:endParaRPr>
          </a:p>
        </p:txBody>
      </p:sp>
    </p:spTree>
    <p:extLst>
      <p:ext uri="{BB962C8B-B14F-4D97-AF65-F5344CB8AC3E}">
        <p14:creationId xmlns:p14="http://schemas.microsoft.com/office/powerpoint/2010/main" val="3850039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t="-5000" b="-5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CC0FE6-41A9-7F5D-C8F5-A13E303E8A3F}"/>
              </a:ext>
            </a:extLst>
          </p:cNvPr>
          <p:cNvSpPr>
            <a:spLocks noGrp="1"/>
          </p:cNvSpPr>
          <p:nvPr>
            <p:ph idx="1"/>
          </p:nvPr>
        </p:nvSpPr>
        <p:spPr>
          <a:xfrm>
            <a:off x="596900" y="301625"/>
            <a:ext cx="10756900" cy="5875338"/>
          </a:xfrm>
        </p:spPr>
        <p:txBody>
          <a:bodyPr vert="horz" lIns="91440" tIns="45720" rIns="91440" bIns="45720" rtlCol="0" anchor="t">
            <a:noAutofit/>
          </a:bodyPr>
          <a:lstStyle/>
          <a:p>
            <a:r>
              <a:rPr lang="en-US" sz="2200" dirty="0" err="1">
                <a:solidFill>
                  <a:schemeClr val="bg1"/>
                </a:solidFill>
                <a:ea typeface="+mn-lt"/>
                <a:cs typeface="+mn-lt"/>
              </a:rPr>
              <a:t>koi_prad</a:t>
            </a:r>
            <a:r>
              <a:rPr lang="en-US" sz="2200" dirty="0">
                <a:solidFill>
                  <a:schemeClr val="bg1"/>
                </a:solidFill>
                <a:ea typeface="+mn-lt"/>
                <a:cs typeface="+mn-lt"/>
              </a:rPr>
              <a:t> : The radius of the planet (Earth Radii).</a:t>
            </a:r>
          </a:p>
          <a:p>
            <a:r>
              <a:rPr lang="en-US" sz="2200" dirty="0" err="1">
                <a:solidFill>
                  <a:schemeClr val="bg1"/>
                </a:solidFill>
                <a:ea typeface="+mn-lt"/>
                <a:cs typeface="+mn-lt"/>
              </a:rPr>
              <a:t>koi_teq</a:t>
            </a:r>
            <a:r>
              <a:rPr lang="en-US" sz="2200" dirty="0">
                <a:solidFill>
                  <a:schemeClr val="bg1"/>
                </a:solidFill>
                <a:ea typeface="+mn-lt"/>
                <a:cs typeface="+mn-lt"/>
              </a:rPr>
              <a:t>: Approximation for the temperature of the planet (Kelvin).</a:t>
            </a:r>
          </a:p>
          <a:p>
            <a:r>
              <a:rPr lang="en-US" sz="2200" dirty="0" err="1">
                <a:solidFill>
                  <a:schemeClr val="bg1"/>
                </a:solidFill>
                <a:ea typeface="+mn-lt"/>
                <a:cs typeface="+mn-lt"/>
              </a:rPr>
              <a:t>koi_insol</a:t>
            </a:r>
            <a:r>
              <a:rPr lang="en-US" sz="2200" dirty="0">
                <a:solidFill>
                  <a:schemeClr val="bg1"/>
                </a:solidFill>
                <a:ea typeface="+mn-lt"/>
                <a:cs typeface="+mn-lt"/>
              </a:rPr>
              <a:t> : Insolation flux, it's given in units relative to those measured for the Earth from the Sun</a:t>
            </a:r>
          </a:p>
          <a:p>
            <a:r>
              <a:rPr lang="en-US" sz="2200" dirty="0" err="1">
                <a:solidFill>
                  <a:schemeClr val="bg1"/>
                </a:solidFill>
                <a:ea typeface="+mn-lt"/>
                <a:cs typeface="+mn-lt"/>
              </a:rPr>
              <a:t>koi_model_snr</a:t>
            </a:r>
            <a:r>
              <a:rPr lang="en-US" sz="2200" dirty="0">
                <a:solidFill>
                  <a:schemeClr val="bg1"/>
                </a:solidFill>
                <a:ea typeface="+mn-lt"/>
                <a:cs typeface="+mn-lt"/>
              </a:rPr>
              <a:t> : Transit depth normalized by the mean uncertainty in the flux during the transits.</a:t>
            </a:r>
          </a:p>
          <a:p>
            <a:r>
              <a:rPr lang="en-US" sz="2200" dirty="0" err="1">
                <a:solidFill>
                  <a:schemeClr val="bg1"/>
                </a:solidFill>
                <a:ea typeface="+mn-lt"/>
                <a:cs typeface="+mn-lt"/>
              </a:rPr>
              <a:t>koi_tce_plnt_num</a:t>
            </a:r>
            <a:r>
              <a:rPr lang="en-US" sz="2200" dirty="0">
                <a:solidFill>
                  <a:schemeClr val="bg1"/>
                </a:solidFill>
                <a:ea typeface="+mn-lt"/>
                <a:cs typeface="+mn-lt"/>
              </a:rPr>
              <a:t> : TCE Planet Number federated to the KOI.</a:t>
            </a:r>
          </a:p>
          <a:p>
            <a:r>
              <a:rPr lang="en-US" sz="2200" dirty="0" err="1">
                <a:solidFill>
                  <a:schemeClr val="bg1"/>
                </a:solidFill>
                <a:ea typeface="+mn-lt"/>
                <a:cs typeface="+mn-lt"/>
              </a:rPr>
              <a:t>koi_tce_delivname</a:t>
            </a:r>
            <a:r>
              <a:rPr lang="en-US" sz="2200" dirty="0">
                <a:solidFill>
                  <a:schemeClr val="bg1"/>
                </a:solidFill>
                <a:ea typeface="+mn-lt"/>
                <a:cs typeface="+mn-lt"/>
              </a:rPr>
              <a:t> : TCE delivery name corresponding to the TCE data federated to the KOI.</a:t>
            </a:r>
          </a:p>
          <a:p>
            <a:r>
              <a:rPr lang="en-US" sz="2200" dirty="0" err="1">
                <a:solidFill>
                  <a:schemeClr val="bg1"/>
                </a:solidFill>
                <a:ea typeface="+mn-lt"/>
                <a:cs typeface="+mn-lt"/>
              </a:rPr>
              <a:t>koi_steff</a:t>
            </a:r>
            <a:r>
              <a:rPr lang="en-US" sz="2200" dirty="0">
                <a:solidFill>
                  <a:schemeClr val="bg1"/>
                </a:solidFill>
                <a:ea typeface="+mn-lt"/>
                <a:cs typeface="+mn-lt"/>
              </a:rPr>
              <a:t> : The </a:t>
            </a:r>
            <a:r>
              <a:rPr lang="en-US" sz="2200" dirty="0" err="1">
                <a:solidFill>
                  <a:schemeClr val="bg1"/>
                </a:solidFill>
                <a:ea typeface="+mn-lt"/>
                <a:cs typeface="+mn-lt"/>
              </a:rPr>
              <a:t>photospheric</a:t>
            </a:r>
            <a:r>
              <a:rPr lang="en-US" sz="2200" dirty="0">
                <a:solidFill>
                  <a:schemeClr val="bg1"/>
                </a:solidFill>
                <a:ea typeface="+mn-lt"/>
                <a:cs typeface="+mn-lt"/>
              </a:rPr>
              <a:t> temperature of the star.</a:t>
            </a:r>
          </a:p>
          <a:p>
            <a:r>
              <a:rPr lang="en-US" sz="2200" dirty="0" err="1">
                <a:solidFill>
                  <a:schemeClr val="bg1"/>
                </a:solidFill>
                <a:ea typeface="+mn-lt"/>
                <a:cs typeface="+mn-lt"/>
              </a:rPr>
              <a:t>koi_slogg</a:t>
            </a:r>
            <a:r>
              <a:rPr lang="en-US" sz="2200" dirty="0">
                <a:solidFill>
                  <a:schemeClr val="bg1"/>
                </a:solidFill>
                <a:ea typeface="+mn-lt"/>
                <a:cs typeface="+mn-lt"/>
              </a:rPr>
              <a:t> : The base-10 logarithm of the acceleration due to gravity at the surface of the star.</a:t>
            </a:r>
          </a:p>
          <a:p>
            <a:r>
              <a:rPr lang="en-US" sz="2200" dirty="0" err="1">
                <a:solidFill>
                  <a:schemeClr val="bg1"/>
                </a:solidFill>
                <a:ea typeface="+mn-lt"/>
                <a:cs typeface="+mn-lt"/>
              </a:rPr>
              <a:t>koi_srad</a:t>
            </a:r>
            <a:r>
              <a:rPr lang="en-US" sz="2200" dirty="0">
                <a:solidFill>
                  <a:schemeClr val="bg1"/>
                </a:solidFill>
                <a:ea typeface="+mn-lt"/>
                <a:cs typeface="+mn-lt"/>
              </a:rPr>
              <a:t> : The </a:t>
            </a:r>
            <a:r>
              <a:rPr lang="en-US" sz="2200" dirty="0" err="1">
                <a:solidFill>
                  <a:schemeClr val="bg1"/>
                </a:solidFill>
                <a:ea typeface="+mn-lt"/>
                <a:cs typeface="+mn-lt"/>
              </a:rPr>
              <a:t>photospheric</a:t>
            </a:r>
            <a:r>
              <a:rPr lang="en-US" sz="2200" dirty="0">
                <a:solidFill>
                  <a:schemeClr val="bg1"/>
                </a:solidFill>
                <a:ea typeface="+mn-lt"/>
                <a:cs typeface="+mn-lt"/>
              </a:rPr>
              <a:t> radius of the star</a:t>
            </a:r>
          </a:p>
          <a:p>
            <a:r>
              <a:rPr lang="en-US" sz="2200" dirty="0" err="1">
                <a:solidFill>
                  <a:schemeClr val="bg1"/>
                </a:solidFill>
                <a:ea typeface="+mn-lt"/>
                <a:cs typeface="+mn-lt"/>
              </a:rPr>
              <a:t>ra</a:t>
            </a:r>
            <a:r>
              <a:rPr lang="en-US" sz="2200" dirty="0">
                <a:solidFill>
                  <a:schemeClr val="bg1"/>
                </a:solidFill>
                <a:ea typeface="+mn-lt"/>
                <a:cs typeface="+mn-lt"/>
              </a:rPr>
              <a:t>: KIC Right Ascension</a:t>
            </a:r>
          </a:p>
          <a:p>
            <a:r>
              <a:rPr lang="en-US" sz="2200" dirty="0">
                <a:solidFill>
                  <a:schemeClr val="bg1"/>
                </a:solidFill>
                <a:ea typeface="+mn-lt"/>
                <a:cs typeface="+mn-lt"/>
              </a:rPr>
              <a:t>dec: KIC declination</a:t>
            </a:r>
          </a:p>
          <a:p>
            <a:r>
              <a:rPr lang="en-US" sz="2200" dirty="0" err="1">
                <a:solidFill>
                  <a:schemeClr val="bg1"/>
                </a:solidFill>
                <a:ea typeface="+mn-lt"/>
                <a:cs typeface="+mn-lt"/>
              </a:rPr>
              <a:t>koi_kepmag</a:t>
            </a:r>
            <a:r>
              <a:rPr lang="en-US" sz="2200" dirty="0">
                <a:solidFill>
                  <a:schemeClr val="bg1"/>
                </a:solidFill>
                <a:ea typeface="+mn-lt"/>
                <a:cs typeface="+mn-lt"/>
              </a:rPr>
              <a:t> : Kepler-band (mag) The error terms are </a:t>
            </a:r>
            <a:r>
              <a:rPr lang="en-US" sz="2200" dirty="0" err="1">
                <a:solidFill>
                  <a:schemeClr val="bg1"/>
                </a:solidFill>
                <a:ea typeface="+mn-lt"/>
                <a:cs typeface="+mn-lt"/>
              </a:rPr>
              <a:t>uncertainities</a:t>
            </a:r>
            <a:r>
              <a:rPr lang="en-US" sz="2200" dirty="0">
                <a:solidFill>
                  <a:schemeClr val="bg1"/>
                </a:solidFill>
                <a:ea typeface="+mn-lt"/>
                <a:cs typeface="+mn-lt"/>
              </a:rPr>
              <a:t> in the measurements of the values.</a:t>
            </a:r>
          </a:p>
          <a:p>
            <a:endParaRPr lang="en-US" dirty="0">
              <a:ea typeface="+mn-lt"/>
              <a:cs typeface="+mn-lt"/>
            </a:endParaRPr>
          </a:p>
          <a:p>
            <a:endParaRPr lang="en-US" dirty="0">
              <a:cs typeface="Calibri"/>
            </a:endParaRPr>
          </a:p>
        </p:txBody>
      </p:sp>
    </p:spTree>
    <p:extLst>
      <p:ext uri="{BB962C8B-B14F-4D97-AF65-F5344CB8AC3E}">
        <p14:creationId xmlns:p14="http://schemas.microsoft.com/office/powerpoint/2010/main" val="369768718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TotalTime>
  <Words>1543</Words>
  <Application>Microsoft Office PowerPoint</Application>
  <PresentationFormat>Widescreen</PresentationFormat>
  <Paragraphs>122</Paragraphs>
  <Slides>31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Calibri Light</vt:lpstr>
      <vt:lpstr>Cambria</vt:lpstr>
      <vt:lpstr>Century</vt:lpstr>
      <vt:lpstr>Consolas</vt:lpstr>
      <vt:lpstr>office theme</vt:lpstr>
      <vt:lpstr>Exoplanets hunting</vt:lpstr>
      <vt:lpstr>Exoplanets  * Exoplanets are planets that orbit stars outside our solar system.   * These planets are further studies by astrophysicists for possibilities of alien life, and to          deepen our understanding of the universe.   * A KOI is a target identified by the Kepler Project that displays at least one transit-like   sequence within Kepler time-series photometry that appears to be of astrophysical origin    and initially consistent with a planetary transit hypothesis.  * NASA's Kepler's Objects of Interest(KOI) table can be used to train models to recognize candidates for exoplanets using the properties of KOI objects as features. </vt:lpstr>
      <vt:lpstr>Kepler-186f was the first rocky planet to be found within the habitable zone -- the region around the host star where the temperature is right for liquid water. This planet is also very close in size to Earth. Even though we may not find out what's going on at the surface of this planet anytime soon, it's a strong reminder of why new technologies are being developed that will enable scientists to get a closer look at distant worlds.</vt:lpstr>
      <vt:lpstr>PowerPoint Presentation</vt:lpstr>
      <vt:lpstr>Methodology</vt:lpstr>
      <vt:lpstr>Data collection</vt:lpstr>
      <vt:lpstr>Description of  columns in the dataset:</vt:lpstr>
      <vt:lpstr>PowerPoint Presentation</vt:lpstr>
      <vt:lpstr>PowerPoint Presentation</vt:lpstr>
      <vt:lpstr>Data Wrangling</vt:lpstr>
      <vt:lpstr>Data Analysis</vt:lpstr>
      <vt:lpstr>Orbital period</vt:lpstr>
      <vt:lpstr>Transit Epoch</vt:lpstr>
      <vt:lpstr>Impact Parameter</vt:lpstr>
      <vt:lpstr>Transit Duration</vt:lpstr>
      <vt:lpstr>Transit depth</vt:lpstr>
      <vt:lpstr>Planet radius</vt:lpstr>
      <vt:lpstr>Equilibrium temperature</vt:lpstr>
      <vt:lpstr>Insulation flux</vt:lpstr>
      <vt:lpstr>Transit depth</vt:lpstr>
      <vt:lpstr>Stellar effective temperature</vt:lpstr>
      <vt:lpstr>Stellar surface gravity</vt:lpstr>
      <vt:lpstr>Stellar radius</vt:lpstr>
      <vt:lpstr>KIC Right ascension</vt:lpstr>
      <vt:lpstr>KIC Declination</vt:lpstr>
      <vt:lpstr>Models and their performances</vt:lpstr>
      <vt:lpstr>PowerPoint Presentation</vt:lpstr>
      <vt:lpstr>PowerPoint Presentation</vt:lpstr>
      <vt:lpstr>PowerPoint Presentation</vt:lpstr>
      <vt:lpstr>Conclusions and results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Sneha K.K</cp:lastModifiedBy>
  <cp:revision>696</cp:revision>
  <dcterms:created xsi:type="dcterms:W3CDTF">2022-08-14T09:47:45Z</dcterms:created>
  <dcterms:modified xsi:type="dcterms:W3CDTF">2022-08-27T04:43:47Z</dcterms:modified>
</cp:coreProperties>
</file>